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2" r:id="rId4"/>
    <p:sldId id="258" r:id="rId5"/>
    <p:sldId id="261" r:id="rId6"/>
    <p:sldId id="259" r:id="rId7"/>
    <p:sldId id="268" r:id="rId8"/>
    <p:sldId id="269" r:id="rId9"/>
    <p:sldId id="270" r:id="rId10"/>
    <p:sldId id="283" r:id="rId11"/>
    <p:sldId id="272" r:id="rId12"/>
    <p:sldId id="271" r:id="rId13"/>
    <p:sldId id="273" r:id="rId14"/>
    <p:sldId id="274" r:id="rId15"/>
    <p:sldId id="275" r:id="rId16"/>
    <p:sldId id="276" r:id="rId17"/>
    <p:sldId id="277" r:id="rId18"/>
    <p:sldId id="278" r:id="rId19"/>
    <p:sldId id="279" r:id="rId20"/>
    <p:sldId id="281" r:id="rId21"/>
    <p:sldId id="282" r:id="rId22"/>
    <p:sldId id="284" r:id="rId23"/>
    <p:sldId id="286" r:id="rId24"/>
    <p:sldId id="285" r:id="rId25"/>
    <p:sldId id="287" r:id="rId26"/>
    <p:sldId id="288" r:id="rId27"/>
    <p:sldId id="289" r:id="rId28"/>
    <p:sldId id="260" r:id="rId29"/>
    <p:sldId id="290" r:id="rId30"/>
    <p:sldId id="291" r:id="rId31"/>
    <p:sldId id="292" r:id="rId32"/>
    <p:sldId id="293" r:id="rId33"/>
    <p:sldId id="294" r:id="rId34"/>
    <p:sldId id="295" r:id="rId35"/>
    <p:sldId id="298" r:id="rId36"/>
    <p:sldId id="296" r:id="rId37"/>
    <p:sldId id="297" r:id="rId38"/>
    <p:sldId id="299" r:id="rId39"/>
    <p:sldId id="300" r:id="rId40"/>
    <p:sldId id="301" r:id="rId41"/>
    <p:sldId id="303" r:id="rId42"/>
    <p:sldId id="304" r:id="rId43"/>
    <p:sldId id="305" r:id="rId44"/>
    <p:sldId id="306" r:id="rId45"/>
    <p:sldId id="307" r:id="rId46"/>
    <p:sldId id="308" r:id="rId47"/>
    <p:sldId id="309" r:id="rId48"/>
    <p:sldId id="265" r:id="rId49"/>
    <p:sldId id="267" r:id="rId50"/>
  </p:sldIdLst>
  <p:sldSz cx="18288000" cy="10287000"/>
  <p:notesSz cx="6858000" cy="9144000"/>
  <p:embeddedFontLst>
    <p:embeddedFont>
      <p:font typeface="Bogart Bold" panose="020B0604020202020204" charset="0"/>
      <p:regular r:id="rId51"/>
    </p:embeddedFont>
    <p:embeddedFont>
      <p:font typeface="TT Norms"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ak Alkazem" initials="MA" lastIdx="1" clrIdx="0">
    <p:extLst>
      <p:ext uri="{19B8F6BF-5375-455C-9EA6-DF929625EA0E}">
        <p15:presenceInfo xmlns:p15="http://schemas.microsoft.com/office/powerpoint/2012/main" userId="26132e3dca19f08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3554" autoAdjust="0"/>
  </p:normalViewPr>
  <p:slideViewPr>
    <p:cSldViewPr>
      <p:cViewPr varScale="1">
        <p:scale>
          <a:sx n="44" d="100"/>
          <a:sy n="44" d="100"/>
        </p:scale>
        <p:origin x="888"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ak Alkazem" userId="26132e3dca19f080" providerId="LiveId" clId="{C517D891-9FF1-47F4-AA72-3773076D4DA4}"/>
    <pc:docChg chg="undo custSel addSld delSld modSld">
      <pc:chgData name="Malak Alkazem" userId="26132e3dca19f080" providerId="LiveId" clId="{C517D891-9FF1-47F4-AA72-3773076D4DA4}" dt="2024-01-31T20:52:12.770" v="125" actId="20577"/>
      <pc:docMkLst>
        <pc:docMk/>
      </pc:docMkLst>
      <pc:sldChg chg="addSp delSp modSp mod">
        <pc:chgData name="Malak Alkazem" userId="26132e3dca19f080" providerId="LiveId" clId="{C517D891-9FF1-47F4-AA72-3773076D4DA4}" dt="2024-01-31T20:50:35.727" v="72" actId="767"/>
        <pc:sldMkLst>
          <pc:docMk/>
          <pc:sldMk cId="0" sldId="256"/>
        </pc:sldMkLst>
        <pc:spChg chg="mod">
          <ac:chgData name="Malak Alkazem" userId="26132e3dca19f080" providerId="LiveId" clId="{C517D891-9FF1-47F4-AA72-3773076D4DA4}" dt="2024-01-31T20:50:16.742" v="64" actId="1076"/>
          <ac:spMkLst>
            <pc:docMk/>
            <pc:sldMk cId="0" sldId="256"/>
            <ac:spMk id="5" creationId="{00000000-0000-0000-0000-000000000000}"/>
          </ac:spMkLst>
        </pc:spChg>
        <pc:spChg chg="add del mod">
          <ac:chgData name="Malak Alkazem" userId="26132e3dca19f080" providerId="LiveId" clId="{C517D891-9FF1-47F4-AA72-3773076D4DA4}" dt="2024-01-31T20:50:35.727" v="72" actId="767"/>
          <ac:spMkLst>
            <pc:docMk/>
            <pc:sldMk cId="0" sldId="256"/>
            <ac:spMk id="9" creationId="{479E8FF3-6271-E3BE-82DD-53F48E153D91}"/>
          </ac:spMkLst>
        </pc:spChg>
      </pc:sldChg>
      <pc:sldChg chg="addSp delSp modSp add del mod">
        <pc:chgData name="Malak Alkazem" userId="26132e3dca19f080" providerId="LiveId" clId="{C517D891-9FF1-47F4-AA72-3773076D4DA4}" dt="2024-01-31T20:52:12.770" v="125" actId="20577"/>
        <pc:sldMkLst>
          <pc:docMk/>
          <pc:sldMk cId="0" sldId="257"/>
        </pc:sldMkLst>
        <pc:spChg chg="add del mod">
          <ac:chgData name="Malak Alkazem" userId="26132e3dca19f080" providerId="LiveId" clId="{C517D891-9FF1-47F4-AA72-3773076D4DA4}" dt="2024-01-31T20:50:56.383" v="78" actId="478"/>
          <ac:spMkLst>
            <pc:docMk/>
            <pc:sldMk cId="0" sldId="257"/>
            <ac:spMk id="2" creationId="{EB259DCA-725A-2619-825B-60A853565249}"/>
          </ac:spMkLst>
        </pc:spChg>
        <pc:spChg chg="mod">
          <ac:chgData name="Malak Alkazem" userId="26132e3dca19f080" providerId="LiveId" clId="{C517D891-9FF1-47F4-AA72-3773076D4DA4}" dt="2024-01-31T20:51:32.169" v="101" actId="1076"/>
          <ac:spMkLst>
            <pc:docMk/>
            <pc:sldMk cId="0" sldId="257"/>
            <ac:spMk id="4" creationId="{06790741-70FF-18C5-EEF4-C5CD5B9695B8}"/>
          </ac:spMkLst>
        </pc:spChg>
        <pc:spChg chg="add del mod">
          <ac:chgData name="Malak Alkazem" userId="26132e3dca19f080" providerId="LiveId" clId="{C517D891-9FF1-47F4-AA72-3773076D4DA4}" dt="2024-01-31T20:51:22.080" v="98"/>
          <ac:spMkLst>
            <pc:docMk/>
            <pc:sldMk cId="0" sldId="257"/>
            <ac:spMk id="5" creationId="{E02451E9-9B94-A184-8C94-73C9EAE89DC8}"/>
          </ac:spMkLst>
        </pc:spChg>
        <pc:spChg chg="add del mod">
          <ac:chgData name="Malak Alkazem" userId="26132e3dca19f080" providerId="LiveId" clId="{C517D891-9FF1-47F4-AA72-3773076D4DA4}" dt="2024-01-31T20:50:52.218" v="77" actId="478"/>
          <ac:spMkLst>
            <pc:docMk/>
            <pc:sldMk cId="0" sldId="257"/>
            <ac:spMk id="7" creationId="{7A221A1F-70AE-9450-3308-ACFE86050871}"/>
          </ac:spMkLst>
        </pc:spChg>
        <pc:spChg chg="mod">
          <ac:chgData name="Malak Alkazem" userId="26132e3dca19f080" providerId="LiveId" clId="{C517D891-9FF1-47F4-AA72-3773076D4DA4}" dt="2024-01-31T20:52:09.960" v="124" actId="1076"/>
          <ac:spMkLst>
            <pc:docMk/>
            <pc:sldMk cId="0" sldId="257"/>
            <ac:spMk id="27" creationId="{29F14D5B-0AB1-181D-AE69-8B5E2925050A}"/>
          </ac:spMkLst>
        </pc:spChg>
        <pc:spChg chg="mod">
          <ac:chgData name="Malak Alkazem" userId="26132e3dca19f080" providerId="LiveId" clId="{C517D891-9FF1-47F4-AA72-3773076D4DA4}" dt="2024-01-31T20:52:12.770" v="125" actId="20577"/>
          <ac:spMkLst>
            <pc:docMk/>
            <pc:sldMk cId="0" sldId="257"/>
            <ac:spMk id="28" creationId="{63068031-C0F4-3E6E-76AC-13652133E84E}"/>
          </ac:spMkLst>
        </pc:spChg>
        <pc:spChg chg="del">
          <ac:chgData name="Malak Alkazem" userId="26132e3dca19f080" providerId="LiveId" clId="{C517D891-9FF1-47F4-AA72-3773076D4DA4}" dt="2024-01-31T20:51:01.031" v="80" actId="478"/>
          <ac:spMkLst>
            <pc:docMk/>
            <pc:sldMk cId="0" sldId="257"/>
            <ac:spMk id="31" creationId="{F70AC3CD-35A4-26E9-D854-60255F80A420}"/>
          </ac:spMkLst>
        </pc:spChg>
        <pc:spChg chg="del">
          <ac:chgData name="Malak Alkazem" userId="26132e3dca19f080" providerId="LiveId" clId="{C517D891-9FF1-47F4-AA72-3773076D4DA4}" dt="2024-01-31T20:50:56.383" v="78" actId="478"/>
          <ac:spMkLst>
            <pc:docMk/>
            <pc:sldMk cId="0" sldId="257"/>
            <ac:spMk id="32" creationId="{9DCBB994-1EE2-7A56-E575-57DD3AC053F3}"/>
          </ac:spMkLst>
        </pc:spChg>
        <pc:spChg chg="del">
          <ac:chgData name="Malak Alkazem" userId="26132e3dca19f080" providerId="LiveId" clId="{C517D891-9FF1-47F4-AA72-3773076D4DA4}" dt="2024-01-31T20:51:23.900" v="99" actId="478"/>
          <ac:spMkLst>
            <pc:docMk/>
            <pc:sldMk cId="0" sldId="257"/>
            <ac:spMk id="35" creationId="{3EA00FF9-1D27-8FAB-4AB7-CADC22DE82A7}"/>
          </ac:spMkLst>
        </pc:spChg>
        <pc:spChg chg="del">
          <ac:chgData name="Malak Alkazem" userId="26132e3dca19f080" providerId="LiveId" clId="{C517D891-9FF1-47F4-AA72-3773076D4DA4}" dt="2024-01-31T20:51:23.900" v="99" actId="478"/>
          <ac:spMkLst>
            <pc:docMk/>
            <pc:sldMk cId="0" sldId="257"/>
            <ac:spMk id="36" creationId="{27FF6D3B-A02F-E17A-151A-28A7FF320DEF}"/>
          </ac:spMkLst>
        </pc:spChg>
        <pc:spChg chg="del">
          <ac:chgData name="Malak Alkazem" userId="26132e3dca19f080" providerId="LiveId" clId="{C517D891-9FF1-47F4-AA72-3773076D4DA4}" dt="2024-01-31T20:51:23.900" v="99" actId="478"/>
          <ac:spMkLst>
            <pc:docMk/>
            <pc:sldMk cId="0" sldId="257"/>
            <ac:spMk id="37" creationId="{D4F54BB7-A58C-3926-4DD2-97E1D859F89F}"/>
          </ac:spMkLst>
        </pc:spChg>
        <pc:spChg chg="del">
          <ac:chgData name="Malak Alkazem" userId="26132e3dca19f080" providerId="LiveId" clId="{C517D891-9FF1-47F4-AA72-3773076D4DA4}" dt="2024-01-31T20:51:23.900" v="99" actId="478"/>
          <ac:spMkLst>
            <pc:docMk/>
            <pc:sldMk cId="0" sldId="257"/>
            <ac:spMk id="41" creationId="{CBD96C03-6A2A-6C30-B100-BE0EA0E5E478}"/>
          </ac:spMkLst>
        </pc:spChg>
        <pc:spChg chg="del">
          <ac:chgData name="Malak Alkazem" userId="26132e3dca19f080" providerId="LiveId" clId="{C517D891-9FF1-47F4-AA72-3773076D4DA4}" dt="2024-01-31T20:51:28.382" v="100" actId="478"/>
          <ac:spMkLst>
            <pc:docMk/>
            <pc:sldMk cId="0" sldId="257"/>
            <ac:spMk id="47" creationId="{EBFD967D-CEA6-B2D3-CCDD-1678B1E6E286}"/>
          </ac:spMkLst>
        </pc:spChg>
        <pc:spChg chg="del">
          <ac:chgData name="Malak Alkazem" userId="26132e3dca19f080" providerId="LiveId" clId="{C517D891-9FF1-47F4-AA72-3773076D4DA4}" dt="2024-01-31T20:51:33.360" v="102" actId="478"/>
          <ac:spMkLst>
            <pc:docMk/>
            <pc:sldMk cId="0" sldId="257"/>
            <ac:spMk id="48" creationId="{BC89424F-2486-5370-EACE-213C910452DB}"/>
          </ac:spMkLst>
        </pc:spChg>
        <pc:spChg chg="del">
          <ac:chgData name="Malak Alkazem" userId="26132e3dca19f080" providerId="LiveId" clId="{C517D891-9FF1-47F4-AA72-3773076D4DA4}" dt="2024-01-31T20:51:47.840" v="119" actId="478"/>
          <ac:spMkLst>
            <pc:docMk/>
            <pc:sldMk cId="0" sldId="257"/>
            <ac:spMk id="49" creationId="{4315E8A4-A45C-B3BB-E291-05CDB64D38D8}"/>
          </ac:spMkLst>
        </pc:spChg>
        <pc:spChg chg="del mod">
          <ac:chgData name="Malak Alkazem" userId="26132e3dca19f080" providerId="LiveId" clId="{C517D891-9FF1-47F4-AA72-3773076D4DA4}" dt="2024-01-31T20:51:44.747" v="118" actId="21"/>
          <ac:spMkLst>
            <pc:docMk/>
            <pc:sldMk cId="0" sldId="257"/>
            <ac:spMk id="53" creationId="{BD001341-9F99-0DA2-C668-9CFC989D9C4A}"/>
          </ac:spMkLst>
        </pc:spChg>
        <pc:spChg chg="mod">
          <ac:chgData name="Malak Alkazem" userId="26132e3dca19f080" providerId="LiveId" clId="{C517D891-9FF1-47F4-AA72-3773076D4DA4}" dt="2024-01-31T20:52:01.942" v="121" actId="1076"/>
          <ac:spMkLst>
            <pc:docMk/>
            <pc:sldMk cId="0" sldId="257"/>
            <ac:spMk id="68" creationId="{6A219CC0-39C6-87F4-38E5-35E2BB320375}"/>
          </ac:spMkLst>
        </pc:spChg>
        <pc:spChg chg="mod">
          <ac:chgData name="Malak Alkazem" userId="26132e3dca19f080" providerId="LiveId" clId="{C517D891-9FF1-47F4-AA72-3773076D4DA4}" dt="2024-01-31T20:52:01.942" v="121" actId="1076"/>
          <ac:spMkLst>
            <pc:docMk/>
            <pc:sldMk cId="0" sldId="257"/>
            <ac:spMk id="69" creationId="{905A4E24-2820-0CF7-7A74-A30F22E26C5A}"/>
          </ac:spMkLst>
        </pc:spChg>
        <pc:spChg chg="mod">
          <ac:chgData name="Malak Alkazem" userId="26132e3dca19f080" providerId="LiveId" clId="{C517D891-9FF1-47F4-AA72-3773076D4DA4}" dt="2024-01-31T20:52:01.942" v="121" actId="1076"/>
          <ac:spMkLst>
            <pc:docMk/>
            <pc:sldMk cId="0" sldId="257"/>
            <ac:spMk id="70" creationId="{F7500B86-2CF5-29D6-FCE1-73A4B60C717B}"/>
          </ac:spMkLst>
        </pc:spChg>
        <pc:spChg chg="mod">
          <ac:chgData name="Malak Alkazem" userId="26132e3dca19f080" providerId="LiveId" clId="{C517D891-9FF1-47F4-AA72-3773076D4DA4}" dt="2024-01-31T20:52:01.942" v="121" actId="1076"/>
          <ac:spMkLst>
            <pc:docMk/>
            <pc:sldMk cId="0" sldId="257"/>
            <ac:spMk id="74" creationId="{3EADF767-0726-6B75-A443-E8B7DC1EFDDF}"/>
          </ac:spMkLst>
        </pc:spChg>
        <pc:grpChg chg="del">
          <ac:chgData name="Malak Alkazem" userId="26132e3dca19f080" providerId="LiveId" clId="{C517D891-9FF1-47F4-AA72-3773076D4DA4}" dt="2024-01-31T20:51:23.900" v="99" actId="478"/>
          <ac:grpSpMkLst>
            <pc:docMk/>
            <pc:sldMk cId="0" sldId="257"/>
            <ac:grpSpMk id="38" creationId="{EE6BE5F0-7B40-2D31-FB7D-DBCC83513147}"/>
          </ac:grpSpMkLst>
        </pc:grpChg>
        <pc:grpChg chg="del">
          <ac:chgData name="Malak Alkazem" userId="26132e3dca19f080" providerId="LiveId" clId="{C517D891-9FF1-47F4-AA72-3773076D4DA4}" dt="2024-01-31T20:51:35.402" v="104" actId="478"/>
          <ac:grpSpMkLst>
            <pc:docMk/>
            <pc:sldMk cId="0" sldId="257"/>
            <ac:grpSpMk id="50" creationId="{C18AE6CC-DB33-8EAA-5DEB-2CF19AD64E80}"/>
          </ac:grpSpMkLst>
        </pc:grpChg>
        <pc:grpChg chg="mod">
          <ac:chgData name="Malak Alkazem" userId="26132e3dca19f080" providerId="LiveId" clId="{C517D891-9FF1-47F4-AA72-3773076D4DA4}" dt="2024-01-31T20:52:01.942" v="121" actId="1076"/>
          <ac:grpSpMkLst>
            <pc:docMk/>
            <pc:sldMk cId="0" sldId="257"/>
            <ac:grpSpMk id="71" creationId="{D4AA201E-C63D-7AD7-DCC6-2A22EF9981E8}"/>
          </ac:grpSpMkLst>
        </pc:grpChg>
        <pc:picChg chg="del">
          <ac:chgData name="Malak Alkazem" userId="26132e3dca19f080" providerId="LiveId" clId="{C517D891-9FF1-47F4-AA72-3773076D4DA4}" dt="2024-01-31T20:51:23.900" v="99" actId="478"/>
          <ac:picMkLst>
            <pc:docMk/>
            <pc:sldMk cId="0" sldId="257"/>
            <ac:picMk id="6" creationId="{F70F9E91-249B-F304-9BF3-BC4E3FE61E85}"/>
          </ac:picMkLst>
        </pc:picChg>
        <pc:picChg chg="mod">
          <ac:chgData name="Malak Alkazem" userId="26132e3dca19f080" providerId="LiveId" clId="{C517D891-9FF1-47F4-AA72-3773076D4DA4}" dt="2024-01-31T20:52:01.942" v="121" actId="1076"/>
          <ac:picMkLst>
            <pc:docMk/>
            <pc:sldMk cId="0" sldId="257"/>
            <ac:picMk id="8" creationId="{A7508B7B-C113-98ED-7B11-2A436F72EDE8}"/>
          </ac:picMkLst>
        </pc:picChg>
        <pc:picChg chg="del">
          <ac:chgData name="Malak Alkazem" userId="26132e3dca19f080" providerId="LiveId" clId="{C517D891-9FF1-47F4-AA72-3773076D4DA4}" dt="2024-01-31T20:51:34.379" v="103" actId="478"/>
          <ac:picMkLst>
            <pc:docMk/>
            <pc:sldMk cId="0" sldId="257"/>
            <ac:picMk id="10" creationId="{A54A2F95-FF5F-8758-58FA-E1EEAF3FCEF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hyperlink" Target="https://openclipart.org/detail/100903/gold-can" TargetMode="External"/><Relationship Id="rId3" Type="http://schemas.openxmlformats.org/officeDocument/2006/relationships/image" Target="../media/image2.sv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openclipart.org/detail/228358/gold-coins-illustration"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hyperlink" Target="https://openclipart.org/detail/100903/gold-can" TargetMode="External"/><Relationship Id="rId3" Type="http://schemas.openxmlformats.org/officeDocument/2006/relationships/image" Target="../media/image2.sv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hyperlink" Target="https://openclipart.org/detail/100903/gold-can" TargetMode="External"/><Relationship Id="rId3" Type="http://schemas.openxmlformats.org/officeDocument/2006/relationships/image" Target="../media/image2.sv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hyperlink" Target="https://openclipart.org/detail/100903/gold-can" TargetMode="External"/><Relationship Id="rId3" Type="http://schemas.openxmlformats.org/officeDocument/2006/relationships/image" Target="../media/image2.sv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hyperlink" Target="https://openclipart.org/detail/100903/gold-can" TargetMode="External"/><Relationship Id="rId3" Type="http://schemas.openxmlformats.org/officeDocument/2006/relationships/image" Target="../media/image2.sv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hyperlink" Target="https://www.pngall.com/gold-dollar-png/download/66756" TargetMode="External"/><Relationship Id="rId4" Type="http://schemas.openxmlformats.org/officeDocument/2006/relationships/image" Target="../media/image1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openclipart.org/detail/100903/gold-can"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8.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openclipart.org/detail/100903/gold-can" TargetMode="External"/><Relationship Id="rId5" Type="http://schemas.openxmlformats.org/officeDocument/2006/relationships/image" Target="../media/image51.png"/><Relationship Id="rId10" Type="http://schemas.openxmlformats.org/officeDocument/2006/relationships/hyperlink" Target="https://openclipart.org/detail/228358/gold-coins-illustration" TargetMode="External"/><Relationship Id="rId4" Type="http://schemas.openxmlformats.org/officeDocument/2006/relationships/image" Target="../media/image19.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hyperlink" Target="https://openclipart.org/detail/100903/gold-can" TargetMode="External"/><Relationship Id="rId3" Type="http://schemas.openxmlformats.org/officeDocument/2006/relationships/image" Target="../media/image2.sv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hyperlink" Target="https://openclipart.org/detail/19182/key-west---mallory---square-by-nkinkade-177733" TargetMode="External"/><Relationship Id="rId4" Type="http://schemas.openxmlformats.org/officeDocument/2006/relationships/image" Target="../media/image19.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jpeg"/><Relationship Id="rId18" Type="http://schemas.openxmlformats.org/officeDocument/2006/relationships/hyperlink" Target="https://openclipart.org/detail/228358/gold-coins-illustration" TargetMode="External"/><Relationship Id="rId3" Type="http://schemas.openxmlformats.org/officeDocument/2006/relationships/image" Target="../media/image15.svg"/><Relationship Id="rId7" Type="http://schemas.openxmlformats.org/officeDocument/2006/relationships/image" Target="../media/image19.png"/><Relationship Id="rId12" Type="http://schemas.openxmlformats.org/officeDocument/2006/relationships/image" Target="../media/image10.svg"/><Relationship Id="rId17" Type="http://schemas.openxmlformats.org/officeDocument/2006/relationships/image" Target="../media/image26.png"/><Relationship Id="rId2" Type="http://schemas.openxmlformats.org/officeDocument/2006/relationships/image" Target="../media/image14.png"/><Relationship Id="rId16" Type="http://schemas.openxmlformats.org/officeDocument/2006/relationships/image" Target="../media/image25.sv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17.svg"/><Relationship Id="rId15" Type="http://schemas.openxmlformats.org/officeDocument/2006/relationships/image" Target="../media/image24.png"/><Relationship Id="rId10" Type="http://schemas.openxmlformats.org/officeDocument/2006/relationships/image" Target="../media/image22.png"/><Relationship Id="rId19" Type="http://schemas.openxmlformats.org/officeDocument/2006/relationships/image" Target="../media/image27.png"/><Relationship Id="rId4" Type="http://schemas.openxmlformats.org/officeDocument/2006/relationships/image" Target="../media/image16.png"/><Relationship Id="rId9" Type="http://schemas.openxmlformats.org/officeDocument/2006/relationships/image" Target="../media/image21.jpeg"/><Relationship Id="rId14" Type="http://schemas.openxmlformats.org/officeDocument/2006/relationships/hyperlink" Target="https://commons.wikimedia.org/wiki/File:Gold_Ingots_on_white_background.jpg"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hyperlink" Target="https://openclipart.org/detail/228358/gold-coins-illustration" TargetMode="External"/><Relationship Id="rId5" Type="http://schemas.openxmlformats.org/officeDocument/2006/relationships/image" Target="../media/image16.png"/><Relationship Id="rId10" Type="http://schemas.openxmlformats.org/officeDocument/2006/relationships/image" Target="../media/image65.png"/><Relationship Id="rId4" Type="http://schemas.openxmlformats.org/officeDocument/2006/relationships/image" Target="../media/image19.png"/><Relationship Id="rId9" Type="http://schemas.openxmlformats.org/officeDocument/2006/relationships/hyperlink" Target="https://openclipart.org/detail/100903/gold-can"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sv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hyperlink" Target="https://openclipart.org/detail/19182/key-west---mallory---square-by-nkinkade-177733" TargetMode="External"/><Relationship Id="rId4" Type="http://schemas.openxmlformats.org/officeDocument/2006/relationships/image" Target="../media/image19.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sv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hyperlink" Target="https://openclipart.org/detail/19182/key-west---mallory---square-by-nkinkade-177733" TargetMode="External"/><Relationship Id="rId4" Type="http://schemas.openxmlformats.org/officeDocument/2006/relationships/image" Target="../media/image19.png"/><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sv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svg"/><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hyperlink" Target="https://openclipart.org/detail/19182/key-west---mallory---square-by-nkinkade-177733" TargetMode="External"/><Relationship Id="rId4" Type="http://schemas.openxmlformats.org/officeDocument/2006/relationships/image" Target="../media/image19.pn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hyperlink" Target="https://www.pngall.com/gold-dollar-png/download/66756" TargetMode="External"/><Relationship Id="rId3" Type="http://schemas.openxmlformats.org/officeDocument/2006/relationships/image" Target="../media/image2.svg"/><Relationship Id="rId7" Type="http://schemas.openxmlformats.org/officeDocument/2006/relationships/image" Target="../media/image74.PNG"/><Relationship Id="rId12"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78.PNG"/><Relationship Id="rId5" Type="http://schemas.openxmlformats.org/officeDocument/2006/relationships/image" Target="../media/image16.png"/><Relationship Id="rId10" Type="http://schemas.openxmlformats.org/officeDocument/2006/relationships/image" Target="../media/image77.PNG"/><Relationship Id="rId4" Type="http://schemas.openxmlformats.org/officeDocument/2006/relationships/image" Target="../media/image19.png"/><Relationship Id="rId9" Type="http://schemas.openxmlformats.org/officeDocument/2006/relationships/image" Target="../media/image76.PNG"/></Relationships>
</file>

<file path=ppt/slides/_rels/slide2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svg"/><Relationship Id="rId7"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83.PNG"/><Relationship Id="rId5" Type="http://schemas.openxmlformats.org/officeDocument/2006/relationships/image" Target="../media/image16.png"/><Relationship Id="rId10" Type="http://schemas.openxmlformats.org/officeDocument/2006/relationships/image" Target="../media/image82.PNG"/><Relationship Id="rId4" Type="http://schemas.openxmlformats.org/officeDocument/2006/relationships/image" Target="../media/image19.png"/><Relationship Id="rId9" Type="http://schemas.openxmlformats.org/officeDocument/2006/relationships/image" Target="../media/image81.PNG"/></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svg"/><Relationship Id="rId7"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88.PNG"/><Relationship Id="rId5" Type="http://schemas.openxmlformats.org/officeDocument/2006/relationships/image" Target="../media/image16.png"/><Relationship Id="rId10" Type="http://schemas.openxmlformats.org/officeDocument/2006/relationships/image" Target="../media/image87.PNG"/><Relationship Id="rId4" Type="http://schemas.openxmlformats.org/officeDocument/2006/relationships/image" Target="../media/image19.png"/><Relationship Id="rId9" Type="http://schemas.openxmlformats.org/officeDocument/2006/relationships/image" Target="../media/image86.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svg"/><Relationship Id="rId7"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hyperlink" Target="https://www.pngall.com/gold-dollar-png/download/66756"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openclipart.org/detail/19182/key-west---mallory---square-by-nkinkade-177733" TargetMode="External"/><Relationship Id="rId3" Type="http://schemas.openxmlformats.org/officeDocument/2006/relationships/image" Target="../media/image2.sv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svg"/><Relationship Id="rId7" Type="http://schemas.openxmlformats.org/officeDocument/2006/relationships/image" Target="../media/image3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hyperlink" Target="https://openclipart.org/detail/168772/gold%20clock"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hyperlink" Target="https://www.pngall.com/gold-dollar-png/download/66756" TargetMode="External"/><Relationship Id="rId5" Type="http://schemas.openxmlformats.org/officeDocument/2006/relationships/image" Target="../media/image16.png"/><Relationship Id="rId10" Type="http://schemas.openxmlformats.org/officeDocument/2006/relationships/image" Target="../media/image44.png"/><Relationship Id="rId4" Type="http://schemas.openxmlformats.org/officeDocument/2006/relationships/image" Target="../media/image19.png"/><Relationship Id="rId9" Type="http://schemas.openxmlformats.org/officeDocument/2006/relationships/hyperlink" Target="https://openclipart.org/detail/100903/gold-can"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svg"/><Relationship Id="rId7"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2.svg"/><Relationship Id="rId7"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2.sv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2.svg"/><Relationship Id="rId7"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svg"/><Relationship Id="rId7"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hyperlink" Target="https://openclipart.org/detail/19182/key-west---mallory---square-by-nkinkade-177733"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svg"/><Relationship Id="rId7"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hyperlink" Target="https://openclipart.org/detail/19182/key-west---mallory---square-by-nkinkade-177733"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2.svg"/><Relationship Id="rId7"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hyperlink" Target="https://openclipart.org/detail/19182/key-west---mallory---square-by-nkinkade-177733" TargetMode="External"/><Relationship Id="rId4" Type="http://schemas.openxmlformats.org/officeDocument/2006/relationships/image" Target="../media/image19.png"/><Relationship Id="rId9"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openclipart.org/detail/19182/key-west---mallory---square-by-nkinkade-177733" TargetMode="External"/><Relationship Id="rId5" Type="http://schemas.openxmlformats.org/officeDocument/2006/relationships/image" Target="../media/image48.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hyperlink" Target="https://openclipart.org/detail/228358/gold-coins-illustration"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2.svg"/><Relationship Id="rId7"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2.svg"/><Relationship Id="rId7"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7.png"/><Relationship Id="rId5" Type="http://schemas.openxmlformats.org/officeDocument/2006/relationships/image" Target="../media/image16.png"/><Relationship Id="rId10" Type="http://schemas.openxmlformats.org/officeDocument/2006/relationships/image" Target="../media/image110.png"/><Relationship Id="rId4" Type="http://schemas.openxmlformats.org/officeDocument/2006/relationships/image" Target="../media/image19.png"/><Relationship Id="rId9" Type="http://schemas.openxmlformats.org/officeDocument/2006/relationships/hyperlink" Target="https://openclipart.org/detail/228358/gold-coins-illustration"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svg"/><Relationship Id="rId7"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14.png"/><Relationship Id="rId5" Type="http://schemas.openxmlformats.org/officeDocument/2006/relationships/image" Target="../media/image16.png"/><Relationship Id="rId10" Type="http://schemas.openxmlformats.org/officeDocument/2006/relationships/hyperlink" Target="https://openclipart.org/detail/228358/gold-coins-illustration" TargetMode="External"/><Relationship Id="rId4" Type="http://schemas.openxmlformats.org/officeDocument/2006/relationships/image" Target="../media/image19.png"/><Relationship Id="rId9" Type="http://schemas.openxmlformats.org/officeDocument/2006/relationships/image" Target="../media/image113.png"/></Relationships>
</file>

<file path=ppt/slides/_rels/slide4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svg"/><Relationship Id="rId7"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7.svg"/></Relationships>
</file>

<file path=ppt/slides/_rels/slide4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svg"/><Relationship Id="rId7" Type="http://schemas.openxmlformats.org/officeDocument/2006/relationships/image" Target="../media/image120.png"/><Relationship Id="rId12" Type="http://schemas.openxmlformats.org/officeDocument/2006/relationships/hyperlink" Target="https://openclipart.org/detail/174411/golden-clock-by-basurero-174411"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22.png"/><Relationship Id="rId5" Type="http://schemas.openxmlformats.org/officeDocument/2006/relationships/image" Target="../media/image34.png"/><Relationship Id="rId10" Type="http://schemas.openxmlformats.org/officeDocument/2006/relationships/image" Target="../media/image15.svg"/><Relationship Id="rId4" Type="http://schemas.openxmlformats.org/officeDocument/2006/relationships/image" Target="../media/image19.png"/><Relationship Id="rId9" Type="http://schemas.openxmlformats.org/officeDocument/2006/relationships/image" Target="../media/image14.png"/></Relationships>
</file>

<file path=ppt/slides/_rels/slide49.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2.svg"/><Relationship Id="rId7" Type="http://schemas.openxmlformats.org/officeDocument/2006/relationships/image" Target="../media/image125.png"/><Relationship Id="rId12" Type="http://schemas.openxmlformats.org/officeDocument/2006/relationships/hyperlink" Target="https://openclipart.org/detail/19182/key-west---mallory---square-by-nkinkade-17773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23.png"/><Relationship Id="rId10" Type="http://schemas.openxmlformats.org/officeDocument/2006/relationships/hyperlink" Target="https://openclipart.org/detail/228358/gold-coins-illustration" TargetMode="External"/><Relationship Id="rId4" Type="http://schemas.openxmlformats.org/officeDocument/2006/relationships/image" Target="../media/image19.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5.svg"/><Relationship Id="rId3" Type="http://schemas.openxmlformats.org/officeDocument/2006/relationships/image" Target="../media/image2.svg"/><Relationship Id="rId7" Type="http://schemas.openxmlformats.org/officeDocument/2006/relationships/image" Target="../media/image39.svg"/><Relationship Id="rId12"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jpeg"/><Relationship Id="rId5" Type="http://schemas.openxmlformats.org/officeDocument/2006/relationships/image" Target="../media/image17.svg"/><Relationship Id="rId15" Type="http://schemas.openxmlformats.org/officeDocument/2006/relationships/hyperlink" Target="https://www.pngall.com/gold-dollar-png/download/66756" TargetMode="External"/><Relationship Id="rId10" Type="http://schemas.openxmlformats.org/officeDocument/2006/relationships/image" Target="../media/image42.jpg"/><Relationship Id="rId4" Type="http://schemas.openxmlformats.org/officeDocument/2006/relationships/image" Target="../media/image16.png"/><Relationship Id="rId9" Type="http://schemas.openxmlformats.org/officeDocument/2006/relationships/image" Target="../media/image41.png"/><Relationship Id="rId14" Type="http://schemas.openxmlformats.org/officeDocument/2006/relationships/image" Target="../media/image44.pn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34.png"/><Relationship Id="rId12"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hyperlink" Target="https://finance.yahoo.com/" TargetMode="External"/><Relationship Id="rId5" Type="http://schemas.openxmlformats.org/officeDocument/2006/relationships/image" Target="../media/image17.svg"/><Relationship Id="rId10" Type="http://schemas.openxmlformats.org/officeDocument/2006/relationships/image" Target="../media/image46.png"/><Relationship Id="rId4" Type="http://schemas.openxmlformats.org/officeDocument/2006/relationships/image" Target="../media/image16.png"/><Relationship Id="rId9" Type="http://schemas.openxmlformats.org/officeDocument/2006/relationships/image" Target="../media/image45.png"/><Relationship Id="rId14" Type="http://schemas.openxmlformats.org/officeDocument/2006/relationships/hyperlink" Target="https://openclipart.org/detail/228358/gold-coins-illustr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hyperlink" Target="https://www.kaggle.com/" TargetMode="External"/><Relationship Id="rId3" Type="http://schemas.openxmlformats.org/officeDocument/2006/relationships/image" Target="../media/image48.png"/><Relationship Id="rId7" Type="http://schemas.openxmlformats.org/officeDocument/2006/relationships/image" Target="../media/image16.png"/><Relationship Id="rId12" Type="http://schemas.openxmlformats.org/officeDocument/2006/relationships/image" Target="../media/image4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45.png"/><Relationship Id="rId5" Type="http://schemas.openxmlformats.org/officeDocument/2006/relationships/image" Target="../media/image1.png"/><Relationship Id="rId10" Type="http://schemas.openxmlformats.org/officeDocument/2006/relationships/image" Target="../media/image35.svg"/><Relationship Id="rId4" Type="http://schemas.openxmlformats.org/officeDocument/2006/relationships/hyperlink" Target="https://openclipart.org/detail/19182/key-west---mallory---square-by-nkinkade-177733" TargetMode="External"/><Relationship Id="rId9" Type="http://schemas.openxmlformats.org/officeDocument/2006/relationships/image" Target="../media/image34.png"/><Relationship Id="rId1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2" name="Freeform 2"/>
          <p:cNvSpPr/>
          <p:nvPr/>
        </p:nvSpPr>
        <p:spPr>
          <a:xfrm>
            <a:off x="-317338" y="4334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txBody>
          <a:bodyPr/>
          <a:lstStyle/>
          <a:p>
            <a:endParaRPr lang="en-US"/>
          </a:p>
        </p:txBody>
      </p:sp>
      <p:sp>
        <p:nvSpPr>
          <p:cNvPr id="3" name="Freeform 3"/>
          <p:cNvSpPr/>
          <p:nvPr/>
        </p:nvSpPr>
        <p:spPr>
          <a:xfrm>
            <a:off x="5106006" y="749714"/>
            <a:ext cx="8872053" cy="8787571"/>
          </a:xfrm>
          <a:custGeom>
            <a:avLst/>
            <a:gdLst/>
            <a:ahLst/>
            <a:cxnLst/>
            <a:rect l="l" t="t" r="r" b="b"/>
            <a:pathLst>
              <a:path w="8872053" h="8787571">
                <a:moveTo>
                  <a:pt x="0" y="0"/>
                </a:moveTo>
                <a:lnTo>
                  <a:pt x="8872053" y="0"/>
                </a:lnTo>
                <a:lnTo>
                  <a:pt x="8872053" y="8787572"/>
                </a:lnTo>
                <a:lnTo>
                  <a:pt x="0" y="8787572"/>
                </a:lnTo>
                <a:lnTo>
                  <a:pt x="0" y="0"/>
                </a:lnTo>
                <a:close/>
              </a:path>
            </a:pathLst>
          </a:custGeom>
          <a:blipFill>
            <a:blip r:embed="rId4">
              <a:extLst>
                <a:ext uri="{96DAC541-7B7A-43D3-8B79-37D633B846F1}">
                  <asvg:svgBlip xmlns:asvg="http://schemas.microsoft.com/office/drawing/2016/SVG/main" r:embed="rId5"/>
                </a:ext>
              </a:extLst>
            </a:blip>
            <a:stretch>
              <a:fillRect t="-1236"/>
            </a:stretch>
          </a:blipFill>
        </p:spPr>
      </p:sp>
      <p:sp>
        <p:nvSpPr>
          <p:cNvPr id="4" name="Freeform 4"/>
          <p:cNvSpPr/>
          <p:nvPr/>
        </p:nvSpPr>
        <p:spPr>
          <a:xfrm>
            <a:off x="919841" y="-1490220"/>
            <a:ext cx="14416277" cy="14416277"/>
          </a:xfrm>
          <a:custGeom>
            <a:avLst/>
            <a:gdLst/>
            <a:ahLst/>
            <a:cxnLst/>
            <a:rect l="l" t="t" r="r" b="b"/>
            <a:pathLst>
              <a:path w="14416277" h="14416277">
                <a:moveTo>
                  <a:pt x="0" y="0"/>
                </a:moveTo>
                <a:lnTo>
                  <a:pt x="14416278" y="0"/>
                </a:lnTo>
                <a:lnTo>
                  <a:pt x="14416278" y="14416277"/>
                </a:lnTo>
                <a:lnTo>
                  <a:pt x="0" y="144162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04053">
            <a:off x="2554723" y="1177584"/>
            <a:ext cx="12937616" cy="6900062"/>
          </a:xfrm>
          <a:custGeom>
            <a:avLst/>
            <a:gdLst/>
            <a:ahLst/>
            <a:cxnLst/>
            <a:rect l="l" t="t" r="r" b="b"/>
            <a:pathLst>
              <a:path w="12937616" h="6900062">
                <a:moveTo>
                  <a:pt x="0" y="0"/>
                </a:moveTo>
                <a:lnTo>
                  <a:pt x="12937616" y="0"/>
                </a:lnTo>
                <a:lnTo>
                  <a:pt x="12937616" y="6900062"/>
                </a:lnTo>
                <a:lnTo>
                  <a:pt x="0" y="6900062"/>
                </a:lnTo>
                <a:lnTo>
                  <a:pt x="0" y="0"/>
                </a:lnTo>
                <a:close/>
              </a:path>
            </a:pathLst>
          </a:custGeom>
          <a:blipFill>
            <a:blip r:embed="rId8"/>
            <a:stretch>
              <a:fillRect/>
            </a:stretch>
          </a:blipFill>
        </p:spPr>
      </p:sp>
      <p:sp>
        <p:nvSpPr>
          <p:cNvPr id="6" name="Freeform 6"/>
          <p:cNvSpPr/>
          <p:nvPr/>
        </p:nvSpPr>
        <p:spPr>
          <a:xfrm rot="1257723">
            <a:off x="-1732350" y="8796090"/>
            <a:ext cx="9596248" cy="8229600"/>
          </a:xfrm>
          <a:custGeom>
            <a:avLst/>
            <a:gdLst/>
            <a:ahLst/>
            <a:cxnLst/>
            <a:rect l="l" t="t" r="r" b="b"/>
            <a:pathLst>
              <a:path w="9596248" h="8229600">
                <a:moveTo>
                  <a:pt x="0" y="0"/>
                </a:moveTo>
                <a:lnTo>
                  <a:pt x="9596249" y="0"/>
                </a:lnTo>
                <a:lnTo>
                  <a:pt x="9596249" y="8229600"/>
                </a:lnTo>
                <a:lnTo>
                  <a:pt x="0" y="8229600"/>
                </a:lnTo>
                <a:lnTo>
                  <a:pt x="0" y="0"/>
                </a:lnTo>
                <a:close/>
              </a:path>
            </a:pathLst>
          </a:custGeom>
          <a:blipFill>
            <a:blip r:embed="rId9"/>
            <a:stretch>
              <a:fillRect/>
            </a:stretch>
          </a:blipFill>
        </p:spPr>
      </p:sp>
      <p:sp>
        <p:nvSpPr>
          <p:cNvPr id="7" name="Freeform 7"/>
          <p:cNvSpPr/>
          <p:nvPr/>
        </p:nvSpPr>
        <p:spPr>
          <a:xfrm rot="-1240471" flipH="1">
            <a:off x="10853311" y="8811257"/>
            <a:ext cx="9596248" cy="8229600"/>
          </a:xfrm>
          <a:custGeom>
            <a:avLst/>
            <a:gdLst/>
            <a:ahLst/>
            <a:cxnLst/>
            <a:rect l="l" t="t" r="r" b="b"/>
            <a:pathLst>
              <a:path w="9596248" h="8229600">
                <a:moveTo>
                  <a:pt x="9596248" y="0"/>
                </a:moveTo>
                <a:lnTo>
                  <a:pt x="0" y="0"/>
                </a:lnTo>
                <a:lnTo>
                  <a:pt x="0" y="8229600"/>
                </a:lnTo>
                <a:lnTo>
                  <a:pt x="9596248" y="8229600"/>
                </a:lnTo>
                <a:lnTo>
                  <a:pt x="9596248" y="0"/>
                </a:lnTo>
                <a:close/>
              </a:path>
            </a:pathLst>
          </a:custGeom>
          <a:blipFill>
            <a:blip r:embed="rId9"/>
            <a:stretch>
              <a:fillRect/>
            </a:stretch>
          </a:blipFill>
        </p:spPr>
      </p:sp>
      <p:sp>
        <p:nvSpPr>
          <p:cNvPr id="8" name="Freeform 8"/>
          <p:cNvSpPr/>
          <p:nvPr/>
        </p:nvSpPr>
        <p:spPr>
          <a:xfrm rot="2540430">
            <a:off x="-725406" y="6016574"/>
            <a:ext cx="2004118" cy="3131434"/>
          </a:xfrm>
          <a:custGeom>
            <a:avLst/>
            <a:gdLst/>
            <a:ahLst/>
            <a:cxnLst/>
            <a:rect l="l" t="t" r="r" b="b"/>
            <a:pathLst>
              <a:path w="2004118" h="3131434">
                <a:moveTo>
                  <a:pt x="0" y="0"/>
                </a:moveTo>
                <a:lnTo>
                  <a:pt x="2004118" y="0"/>
                </a:lnTo>
                <a:lnTo>
                  <a:pt x="2004118" y="3131434"/>
                </a:lnTo>
                <a:lnTo>
                  <a:pt x="0" y="313143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0" name="Freeform 10"/>
          <p:cNvSpPr/>
          <p:nvPr/>
        </p:nvSpPr>
        <p:spPr>
          <a:xfrm rot="9034548">
            <a:off x="12168301" y="2835927"/>
            <a:ext cx="1830626" cy="1434545"/>
          </a:xfrm>
          <a:custGeom>
            <a:avLst/>
            <a:gdLst/>
            <a:ahLst/>
            <a:cxnLst/>
            <a:rect l="l" t="t" r="r" b="b"/>
            <a:pathLst>
              <a:path w="1830626" h="1434545">
                <a:moveTo>
                  <a:pt x="0" y="0"/>
                </a:moveTo>
                <a:lnTo>
                  <a:pt x="1830626" y="0"/>
                </a:lnTo>
                <a:lnTo>
                  <a:pt x="1830626" y="1434545"/>
                </a:lnTo>
                <a:lnTo>
                  <a:pt x="0" y="14345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4079759" y="1323318"/>
            <a:ext cx="1372108" cy="1372108"/>
          </a:xfrm>
          <a:custGeom>
            <a:avLst/>
            <a:gdLst/>
            <a:ahLst/>
            <a:cxnLst/>
            <a:rect l="l" t="t" r="r" b="b"/>
            <a:pathLst>
              <a:path w="1372108" h="1372108">
                <a:moveTo>
                  <a:pt x="0" y="0"/>
                </a:moveTo>
                <a:lnTo>
                  <a:pt x="1372108" y="0"/>
                </a:lnTo>
                <a:lnTo>
                  <a:pt x="1372108" y="1372108"/>
                </a:lnTo>
                <a:lnTo>
                  <a:pt x="0" y="1372108"/>
                </a:lnTo>
                <a:lnTo>
                  <a:pt x="0" y="0"/>
                </a:lnTo>
                <a:close/>
              </a:path>
            </a:pathLst>
          </a:custGeom>
          <a:blipFill>
            <a:blip r:embed="rId14"/>
            <a:stretch>
              <a:fillRect/>
            </a:stretch>
          </a:blipFill>
        </p:spPr>
      </p:sp>
      <p:sp>
        <p:nvSpPr>
          <p:cNvPr id="12" name="Freeform 12"/>
          <p:cNvSpPr/>
          <p:nvPr/>
        </p:nvSpPr>
        <p:spPr>
          <a:xfrm>
            <a:off x="3736732" y="1028700"/>
            <a:ext cx="686054" cy="686054"/>
          </a:xfrm>
          <a:custGeom>
            <a:avLst/>
            <a:gdLst/>
            <a:ahLst/>
            <a:cxnLst/>
            <a:rect l="l" t="t" r="r" b="b"/>
            <a:pathLst>
              <a:path w="686054" h="686054">
                <a:moveTo>
                  <a:pt x="0" y="0"/>
                </a:moveTo>
                <a:lnTo>
                  <a:pt x="686054" y="0"/>
                </a:lnTo>
                <a:lnTo>
                  <a:pt x="686054" y="686054"/>
                </a:lnTo>
                <a:lnTo>
                  <a:pt x="0" y="686054"/>
                </a:lnTo>
                <a:lnTo>
                  <a:pt x="0" y="0"/>
                </a:lnTo>
                <a:close/>
              </a:path>
            </a:pathLst>
          </a:custGeom>
          <a:blipFill>
            <a:blip r:embed="rId14"/>
            <a:stretch>
              <a:fillRect/>
            </a:stretch>
          </a:blipFill>
        </p:spPr>
      </p:sp>
      <p:sp>
        <p:nvSpPr>
          <p:cNvPr id="13" name="TextBox 13"/>
          <p:cNvSpPr txBox="1"/>
          <p:nvPr/>
        </p:nvSpPr>
        <p:spPr>
          <a:xfrm>
            <a:off x="2170540" y="3726757"/>
            <a:ext cx="13603402" cy="2858353"/>
          </a:xfrm>
          <a:prstGeom prst="rect">
            <a:avLst/>
          </a:prstGeom>
        </p:spPr>
        <p:txBody>
          <a:bodyPr lIns="0" tIns="0" rIns="0" bIns="0" rtlCol="0" anchor="t">
            <a:spAutoFit/>
          </a:bodyPr>
          <a:lstStyle/>
          <a:p>
            <a:pPr algn="ctr">
              <a:lnSpc>
                <a:spcPts val="10161"/>
              </a:lnSpc>
            </a:pPr>
            <a:r>
              <a:rPr lang="en-US" sz="7257" spc="500" dirty="0">
                <a:solidFill>
                  <a:srgbClr val="231F20"/>
                </a:solidFill>
                <a:latin typeface="Bogart Bold"/>
              </a:rPr>
              <a:t>GOLD PRICE PREDICTION</a:t>
            </a:r>
          </a:p>
        </p:txBody>
      </p:sp>
      <p:sp>
        <p:nvSpPr>
          <p:cNvPr id="14" name="Freeform 8">
            <a:extLst>
              <a:ext uri="{FF2B5EF4-FFF2-40B4-BE49-F238E27FC236}">
                <a16:creationId xmlns:a16="http://schemas.microsoft.com/office/drawing/2014/main" id="{10AC3D87-48DF-40E8-0D9C-B8BA95A070C3}"/>
              </a:ext>
            </a:extLst>
          </p:cNvPr>
          <p:cNvSpPr/>
          <p:nvPr/>
        </p:nvSpPr>
        <p:spPr>
          <a:xfrm rot="20884412">
            <a:off x="16494646" y="6109803"/>
            <a:ext cx="2004118" cy="3131434"/>
          </a:xfrm>
          <a:custGeom>
            <a:avLst/>
            <a:gdLst/>
            <a:ahLst/>
            <a:cxnLst/>
            <a:rect l="l" t="t" r="r" b="b"/>
            <a:pathLst>
              <a:path w="2004118" h="3131434">
                <a:moveTo>
                  <a:pt x="0" y="0"/>
                </a:moveTo>
                <a:lnTo>
                  <a:pt x="2004118" y="0"/>
                </a:lnTo>
                <a:lnTo>
                  <a:pt x="2004118" y="3131434"/>
                </a:lnTo>
                <a:lnTo>
                  <a:pt x="0" y="313143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641EBAA-1010-3341-6BC6-60914FDFEDD5}"/>
              </a:ext>
            </a:extLst>
          </p:cNvPr>
          <p:cNvSpPr/>
          <p:nvPr/>
        </p:nvSpPr>
        <p:spPr>
          <a:xfrm>
            <a:off x="-448513"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873641" y="1322221"/>
            <a:ext cx="6694118" cy="9677400"/>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958240" y="1855620"/>
            <a:ext cx="6694118" cy="8610600"/>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6927" y="0"/>
            <a:ext cx="11651673" cy="235528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6927" y="457496"/>
            <a:ext cx="11459106"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Regression Models</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3000902"/>
            <a:ext cx="15278100" cy="7386638"/>
          </a:xfrm>
          <a:prstGeom prst="rect">
            <a:avLst/>
          </a:prstGeom>
          <a:noFill/>
        </p:spPr>
        <p:txBody>
          <a:bodyPr wrap="square">
            <a:spAutoFit/>
          </a:bodyPr>
          <a:lstStyle/>
          <a:p>
            <a:r>
              <a:rPr lang="en-US" sz="2800" dirty="0">
                <a:solidFill>
                  <a:srgbClr val="A27535"/>
                </a:solidFill>
                <a:latin typeface="Bogart Bold"/>
              </a:rPr>
              <a:t>Linear Regression</a:t>
            </a:r>
            <a:br>
              <a:rPr lang="en-US" sz="2800" b="0" i="0" dirty="0">
                <a:solidFill>
                  <a:srgbClr val="374151"/>
                </a:solidFill>
                <a:effectLst/>
                <a:latin typeface="Söhne"/>
              </a:rPr>
            </a:br>
            <a:r>
              <a:rPr lang="en-US" sz="2800" b="0" i="0" dirty="0">
                <a:solidFill>
                  <a:srgbClr val="374151"/>
                </a:solidFill>
                <a:effectLst/>
                <a:latin typeface="Söhne"/>
              </a:rPr>
              <a:t>Linear regression models the relationship between the dependent variable (gold price) and one or more independent variables (features) by fitting a linear equation to the observed data.</a:t>
            </a:r>
            <a:br>
              <a:rPr lang="en-US" sz="2800" b="0" i="0" dirty="0">
                <a:solidFill>
                  <a:srgbClr val="374151"/>
                </a:solidFill>
                <a:effectLst/>
                <a:latin typeface="Söhne"/>
              </a:rPr>
            </a:br>
            <a:r>
              <a:rPr lang="en-US" sz="2800" dirty="0">
                <a:solidFill>
                  <a:srgbClr val="A27535"/>
                </a:solidFill>
                <a:latin typeface="Bogart Bold"/>
              </a:rPr>
              <a:t>Random Forest Regression</a:t>
            </a:r>
            <a:br>
              <a:rPr lang="en-US" sz="2800" b="0" i="0" dirty="0">
                <a:solidFill>
                  <a:srgbClr val="374151"/>
                </a:solidFill>
                <a:effectLst/>
                <a:latin typeface="Söhne"/>
              </a:rPr>
            </a:br>
            <a:r>
              <a:rPr lang="en-US" sz="2800" b="0" i="0" dirty="0">
                <a:solidFill>
                  <a:srgbClr val="374151"/>
                </a:solidFill>
                <a:effectLst/>
                <a:latin typeface="Söhne"/>
              </a:rPr>
              <a:t>Random Forest Regression is an ensemble learning method that combines the predictions of multiple decision trees, providing a more robust and accurate prediction by reducing overfitting.</a:t>
            </a:r>
            <a:br>
              <a:rPr lang="en-US" sz="2800" b="0" i="0" dirty="0">
                <a:solidFill>
                  <a:srgbClr val="374151"/>
                </a:solidFill>
                <a:effectLst/>
                <a:latin typeface="Söhne"/>
              </a:rPr>
            </a:br>
            <a:r>
              <a:rPr lang="en-US" sz="2800" dirty="0">
                <a:solidFill>
                  <a:srgbClr val="A27535"/>
                </a:solidFill>
                <a:latin typeface="Bogart Bold"/>
              </a:rPr>
              <a:t>Decision Tree Regression</a:t>
            </a:r>
            <a:br>
              <a:rPr lang="en-US" sz="2800" b="0" i="0" dirty="0">
                <a:solidFill>
                  <a:srgbClr val="374151"/>
                </a:solidFill>
                <a:effectLst/>
                <a:latin typeface="Söhne"/>
              </a:rPr>
            </a:br>
            <a:r>
              <a:rPr lang="en-US" sz="2800" b="0" i="0" dirty="0">
                <a:solidFill>
                  <a:srgbClr val="374151"/>
                </a:solidFill>
                <a:effectLst/>
                <a:latin typeface="Söhne"/>
              </a:rPr>
              <a:t>Decision Tree regression models predict gold prices by recursively partitioning the feature space into regions and assigning an average gold price to each region. It is a tree-like model that makes decisions based on the values of input features.</a:t>
            </a:r>
            <a:br>
              <a:rPr lang="en-US" sz="2800" b="0" i="0" dirty="0">
                <a:solidFill>
                  <a:srgbClr val="374151"/>
                </a:solidFill>
                <a:effectLst/>
                <a:latin typeface="Söhne"/>
              </a:rPr>
            </a:br>
            <a:r>
              <a:rPr lang="en-US" sz="2800" dirty="0">
                <a:solidFill>
                  <a:srgbClr val="A27535"/>
                </a:solidFill>
                <a:latin typeface="Bogart Bold"/>
              </a:rPr>
              <a:t>K-Nearest Neighbors (KNN) Regression</a:t>
            </a:r>
            <a:br>
              <a:rPr lang="en-US" sz="2800" b="0" i="0" dirty="0">
                <a:solidFill>
                  <a:srgbClr val="374151"/>
                </a:solidFill>
                <a:effectLst/>
                <a:latin typeface="Söhne"/>
              </a:rPr>
            </a:br>
            <a:r>
              <a:rPr lang="en-US" sz="2800" b="0" i="0" dirty="0">
                <a:solidFill>
                  <a:srgbClr val="374151"/>
                </a:solidFill>
                <a:effectLst/>
                <a:latin typeface="Söhne"/>
              </a:rPr>
              <a:t>KNN regression predicts the gold price based on the average of the gold prices of its k-nearest neighbors in the feature space. It is a non-parametric algorithm that considers the similarity of data points to make predictions.</a:t>
            </a:r>
            <a:br>
              <a:rPr lang="en-US" sz="2400" b="0" i="0" dirty="0">
                <a:solidFill>
                  <a:srgbClr val="374151"/>
                </a:solidFill>
                <a:effectLst/>
                <a:latin typeface="Söhne"/>
              </a:rPr>
            </a:br>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12" name="Picture 11">
            <a:extLst>
              <a:ext uri="{FF2B5EF4-FFF2-40B4-BE49-F238E27FC236}">
                <a16:creationId xmlns:a16="http://schemas.microsoft.com/office/drawing/2014/main" id="{F9ED6162-F659-1EFE-2CCE-B4D0AB39F96D}"/>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230403" y="7826142"/>
            <a:ext cx="1891786" cy="2460858"/>
          </a:xfrm>
          <a:prstGeom prst="rect">
            <a:avLst/>
          </a:prstGeom>
        </p:spPr>
      </p:pic>
    </p:spTree>
    <p:extLst>
      <p:ext uri="{BB962C8B-B14F-4D97-AF65-F5344CB8AC3E}">
        <p14:creationId xmlns:p14="http://schemas.microsoft.com/office/powerpoint/2010/main" val="3429327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8" name="Freeform 3">
            <a:extLst>
              <a:ext uri="{FF2B5EF4-FFF2-40B4-BE49-F238E27FC236}">
                <a16:creationId xmlns:a16="http://schemas.microsoft.com/office/drawing/2014/main" id="{EB8F1BC7-D407-416E-70F3-067FA08508F8}"/>
              </a:ext>
            </a:extLst>
          </p:cNvPr>
          <p:cNvSpPr/>
          <p:nvPr/>
        </p:nvSpPr>
        <p:spPr>
          <a:xfrm rot="5400000">
            <a:off x="958240" y="1855620"/>
            <a:ext cx="6694118" cy="8610600"/>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2"/>
            <a:stretch>
              <a:fillRect/>
            </a:stretch>
          </a:blipFill>
        </p:spPr>
        <p:txBody>
          <a:bodyPr/>
          <a:lstStyle/>
          <a:p>
            <a:endParaRPr lang="en-US" dirty="0"/>
          </a:p>
        </p:txBody>
      </p:sp>
      <p:sp>
        <p:nvSpPr>
          <p:cNvPr id="10" name="Freeform 4">
            <a:extLst>
              <a:ext uri="{FF2B5EF4-FFF2-40B4-BE49-F238E27FC236}">
                <a16:creationId xmlns:a16="http://schemas.microsoft.com/office/drawing/2014/main" id="{B9F86748-4D2F-9E0E-37A8-F1A48BA4A48B}"/>
              </a:ext>
            </a:extLst>
          </p:cNvPr>
          <p:cNvSpPr/>
          <p:nvPr/>
        </p:nvSpPr>
        <p:spPr>
          <a:xfrm rot="5400000" flipV="1">
            <a:off x="9873641" y="1322221"/>
            <a:ext cx="6694118" cy="9677400"/>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2"/>
            <a:stretch>
              <a:fillRect t="-2322"/>
            </a:stretch>
          </a:blipFill>
        </p:spPr>
        <p:txBody>
          <a:bodyPr/>
          <a:lstStyle/>
          <a:p>
            <a:endParaRPr lang="en-US" dirty="0"/>
          </a:p>
        </p:txBody>
      </p:sp>
      <p:pic>
        <p:nvPicPr>
          <p:cNvPr id="5" name="Picture 4">
            <a:extLst>
              <a:ext uri="{FF2B5EF4-FFF2-40B4-BE49-F238E27FC236}">
                <a16:creationId xmlns:a16="http://schemas.microsoft.com/office/drawing/2014/main" id="{1D42F0BB-9F4C-A6C8-77D0-88362EFD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49" y="2928874"/>
            <a:ext cx="15792451" cy="6464091"/>
          </a:xfrm>
          <a:prstGeom prst="rect">
            <a:avLst/>
          </a:prstGeom>
        </p:spPr>
      </p:pic>
      <p:sp>
        <p:nvSpPr>
          <p:cNvPr id="2" name="Freeform 2">
            <a:extLst>
              <a:ext uri="{FF2B5EF4-FFF2-40B4-BE49-F238E27FC236}">
                <a16:creationId xmlns:a16="http://schemas.microsoft.com/office/drawing/2014/main" id="{DD50FB12-0DE3-395E-7857-E48BA0B49DD5}"/>
              </a:ext>
            </a:extLst>
          </p:cNvPr>
          <p:cNvSpPr/>
          <p:nvPr/>
        </p:nvSpPr>
        <p:spPr>
          <a:xfrm>
            <a:off x="2286000" y="-164062"/>
            <a:ext cx="13383491" cy="2438400"/>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3414447" y="375465"/>
            <a:ext cx="11459106"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Importing Libraries</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6" name="Picture 5">
            <a:extLst>
              <a:ext uri="{FF2B5EF4-FFF2-40B4-BE49-F238E27FC236}">
                <a16:creationId xmlns:a16="http://schemas.microsoft.com/office/drawing/2014/main" id="{311E13C2-459F-E393-B03E-599716F94071}"/>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4241631" y="6579898"/>
            <a:ext cx="4016036" cy="3331637"/>
          </a:xfrm>
          <a:prstGeom prst="rect">
            <a:avLst/>
          </a:prstGeom>
        </p:spPr>
      </p:pic>
    </p:spTree>
    <p:extLst>
      <p:ext uri="{BB962C8B-B14F-4D97-AF65-F5344CB8AC3E}">
        <p14:creationId xmlns:p14="http://schemas.microsoft.com/office/powerpoint/2010/main" val="140001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89BC084-0C82-B4E5-5443-23F56B5D439D}"/>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873641" y="1322221"/>
            <a:ext cx="6694118" cy="9677400"/>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958240" y="1855620"/>
            <a:ext cx="6694118" cy="8610600"/>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0" y="-164062"/>
            <a:ext cx="18288000" cy="297792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1790128" y="675495"/>
            <a:ext cx="14707743" cy="1359346"/>
          </a:xfrm>
          <a:prstGeom prst="rect">
            <a:avLst/>
          </a:prstGeom>
        </p:spPr>
        <p:txBody>
          <a:bodyPr wrap="square" lIns="0" tIns="0" rIns="0" bIns="0" rtlCol="0" anchor="t">
            <a:spAutoFit/>
          </a:bodyPr>
          <a:lstStyle/>
          <a:p>
            <a:pPr algn="ctr">
              <a:lnSpc>
                <a:spcPts val="10640"/>
              </a:lnSpc>
            </a:pPr>
            <a:r>
              <a:rPr lang="en-US" sz="7600" dirty="0">
                <a:solidFill>
                  <a:srgbClr val="FFC000"/>
                </a:solidFill>
                <a:latin typeface="Bogart Bold"/>
              </a:rPr>
              <a:t>PART1: </a:t>
            </a:r>
            <a:r>
              <a:rPr lang="en-US" sz="7600" dirty="0">
                <a:solidFill>
                  <a:srgbClr val="A27535"/>
                </a:solidFill>
                <a:latin typeface="Bogart Bold"/>
              </a:rPr>
              <a:t>Using Kaggle dataset </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7017306"/>
          </a:xfrm>
          <a:prstGeom prst="rect">
            <a:avLst/>
          </a:prstGeom>
          <a:noFill/>
        </p:spPr>
        <p:txBody>
          <a:bodyPr wrap="square">
            <a:spAutoFit/>
          </a:bodyPr>
          <a:lstStyle/>
          <a:p>
            <a:r>
              <a:rPr lang="en-US" sz="2400" dirty="0">
                <a:solidFill>
                  <a:srgbClr val="A27535"/>
                </a:solidFill>
                <a:latin typeface="Bogart Bold"/>
              </a:rPr>
              <a:t>SPX (S&amp;P 500):</a:t>
            </a:r>
            <a:br>
              <a:rPr lang="en-US" sz="2400" b="0" i="0" dirty="0">
                <a:solidFill>
                  <a:srgbClr val="374151"/>
                </a:solidFill>
                <a:effectLst/>
                <a:latin typeface="Söhne"/>
              </a:rPr>
            </a:br>
            <a:r>
              <a:rPr lang="en-US" sz="2400" b="0" i="0" dirty="0">
                <a:solidFill>
                  <a:srgbClr val="374151"/>
                </a:solidFill>
                <a:effectLst/>
                <a:latin typeface="Söhne"/>
              </a:rPr>
              <a:t>SPX refers to the S&amp;P 500, a stock market index that measures the performance of 500 large companies listed on stock exchanges in the United States, providing insight into the overall health of the stock market.</a:t>
            </a:r>
            <a:br>
              <a:rPr lang="en-US" sz="2400" b="0" i="0" dirty="0">
                <a:solidFill>
                  <a:srgbClr val="374151"/>
                </a:solidFill>
                <a:effectLst/>
                <a:latin typeface="Söhne"/>
              </a:rPr>
            </a:br>
            <a:r>
              <a:rPr lang="en-US" sz="2400" dirty="0">
                <a:solidFill>
                  <a:srgbClr val="A27535"/>
                </a:solidFill>
                <a:latin typeface="Bogart Bold"/>
              </a:rPr>
              <a:t>GLD:</a:t>
            </a:r>
            <a:br>
              <a:rPr lang="en-US" sz="2400" b="0" i="0" dirty="0">
                <a:solidFill>
                  <a:srgbClr val="374151"/>
                </a:solidFill>
                <a:effectLst/>
                <a:latin typeface="Söhne"/>
              </a:rPr>
            </a:br>
            <a:r>
              <a:rPr lang="en-US" sz="2400" b="0" i="0" dirty="0">
                <a:solidFill>
                  <a:srgbClr val="374151"/>
                </a:solidFill>
                <a:effectLst/>
                <a:latin typeface="Söhne"/>
              </a:rPr>
              <a:t>GLD is the ticker symbol for the SPDR Gold Shares, an exchange-traded fund (ETF) that tracks the price of gold, making it a convenient way for investors to gain exposure to gold without physically owning the metal.</a:t>
            </a:r>
            <a:br>
              <a:rPr lang="en-US" sz="2400" b="0" i="0" dirty="0">
                <a:solidFill>
                  <a:srgbClr val="374151"/>
                </a:solidFill>
                <a:effectLst/>
                <a:latin typeface="Söhne"/>
              </a:rPr>
            </a:br>
            <a:r>
              <a:rPr lang="en-US" sz="2400" dirty="0">
                <a:solidFill>
                  <a:srgbClr val="A27535"/>
                </a:solidFill>
                <a:latin typeface="Bogart Bold"/>
              </a:rPr>
              <a:t>USO:</a:t>
            </a:r>
            <a:br>
              <a:rPr lang="en-US" sz="2400" b="0" i="0" dirty="0">
                <a:solidFill>
                  <a:srgbClr val="374151"/>
                </a:solidFill>
                <a:effectLst/>
                <a:latin typeface="Söhne"/>
              </a:rPr>
            </a:br>
            <a:r>
              <a:rPr lang="en-US" sz="2400" b="0" i="0" dirty="0">
                <a:solidFill>
                  <a:srgbClr val="374151"/>
                </a:solidFill>
                <a:effectLst/>
                <a:latin typeface="Söhne"/>
              </a:rPr>
              <a:t>USO represents the United States Oil Fund, an ETF that aims to track the daily price movements of West Texas Intermediate (WTI) light, sweet crude oil, providing an indicator for oil market trends.</a:t>
            </a:r>
            <a:br>
              <a:rPr lang="en-US" sz="2400" b="0" i="0" dirty="0">
                <a:solidFill>
                  <a:srgbClr val="374151"/>
                </a:solidFill>
                <a:effectLst/>
                <a:latin typeface="Söhne"/>
              </a:rPr>
            </a:br>
            <a:r>
              <a:rPr lang="en-US" sz="2400" dirty="0">
                <a:solidFill>
                  <a:srgbClr val="A27535"/>
                </a:solidFill>
                <a:latin typeface="Bogart Bold"/>
              </a:rPr>
              <a:t>SLV:</a:t>
            </a:r>
            <a:br>
              <a:rPr lang="en-US" sz="2400" b="0" i="0" dirty="0">
                <a:solidFill>
                  <a:srgbClr val="374151"/>
                </a:solidFill>
                <a:effectLst/>
                <a:latin typeface="Söhne"/>
              </a:rPr>
            </a:br>
            <a:r>
              <a:rPr lang="en-US" sz="2400" b="0" i="0" dirty="0">
                <a:solidFill>
                  <a:srgbClr val="374151"/>
                </a:solidFill>
                <a:effectLst/>
                <a:latin typeface="Söhne"/>
              </a:rPr>
              <a:t>SLV is the ticker symbol for the iShares Silver Trust, an ETF that reflects the performance of silver, allowing investors to participate in silver price movements without directly owning physical silver.</a:t>
            </a:r>
            <a:br>
              <a:rPr lang="en-US" sz="2400" b="0" i="0" dirty="0">
                <a:solidFill>
                  <a:srgbClr val="374151"/>
                </a:solidFill>
                <a:effectLst/>
                <a:latin typeface="Söhne"/>
              </a:rPr>
            </a:br>
            <a:r>
              <a:rPr lang="en-US" sz="2400" dirty="0">
                <a:solidFill>
                  <a:srgbClr val="A27535"/>
                </a:solidFill>
                <a:latin typeface="Bogart Bold"/>
              </a:rPr>
              <a:t>EUR/USD:</a:t>
            </a:r>
            <a:br>
              <a:rPr lang="en-US" sz="2400" b="0" i="0" dirty="0">
                <a:solidFill>
                  <a:srgbClr val="374151"/>
                </a:solidFill>
                <a:effectLst/>
                <a:latin typeface="Söhne"/>
              </a:rPr>
            </a:br>
            <a:r>
              <a:rPr lang="en-US" sz="2400" b="0" i="0" dirty="0">
                <a:solidFill>
                  <a:srgbClr val="374151"/>
                </a:solidFill>
                <a:effectLst/>
                <a:latin typeface="Söhne"/>
              </a:rPr>
              <a:t>EUR/USD is a currency pair representing the exchange rate between the Euro (EUR) and the United States Dollar (USD), indicating how much one euro can be exchanged for in U.S. dollars, influencing gold </a:t>
            </a:r>
            <a:r>
              <a:rPr lang="en-US" sz="2800" b="0" i="0" dirty="0">
                <a:solidFill>
                  <a:srgbClr val="374151"/>
                </a:solidFill>
                <a:effectLst/>
                <a:latin typeface="Söhne"/>
              </a:rPr>
              <a:t>prices as currency values impact commodity markets.</a:t>
            </a:r>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12" name="Picture 11">
            <a:extLst>
              <a:ext uri="{FF2B5EF4-FFF2-40B4-BE49-F238E27FC236}">
                <a16:creationId xmlns:a16="http://schemas.microsoft.com/office/drawing/2014/main" id="{F9ED6162-F659-1EFE-2CCE-B4D0AB39F96D}"/>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230403" y="7826142"/>
            <a:ext cx="1891786" cy="2460858"/>
          </a:xfrm>
          <a:prstGeom prst="rect">
            <a:avLst/>
          </a:prstGeom>
        </p:spPr>
      </p:pic>
    </p:spTree>
    <p:extLst>
      <p:ext uri="{BB962C8B-B14F-4D97-AF65-F5344CB8AC3E}">
        <p14:creationId xmlns:p14="http://schemas.microsoft.com/office/powerpoint/2010/main" val="34691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9AA8930E-DD51-E6A9-E5A5-64BF54EC552C}"/>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370256" y="1214625"/>
            <a:ext cx="761127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613960" y="1741319"/>
            <a:ext cx="7611276"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773400" cy="2519344"/>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202523" y="320442"/>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Exploratory Data Analysis</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12" name="Picture 11">
            <a:extLst>
              <a:ext uri="{FF2B5EF4-FFF2-40B4-BE49-F238E27FC236}">
                <a16:creationId xmlns:a16="http://schemas.microsoft.com/office/drawing/2014/main" id="{F9ED6162-F659-1EFE-2CCE-B4D0AB39F96D}"/>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230403" y="7826142"/>
            <a:ext cx="1891786" cy="2460858"/>
          </a:xfrm>
          <a:prstGeom prst="rect">
            <a:avLst/>
          </a:prstGeom>
        </p:spPr>
      </p:pic>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2600" y="2492218"/>
            <a:ext cx="14457021" cy="7356578"/>
          </a:xfrm>
          <a:prstGeom prst="rect">
            <a:avLst/>
          </a:prstGeom>
        </p:spPr>
      </p:pic>
      <p:pic>
        <p:nvPicPr>
          <p:cNvPr id="6" name="Picture 5">
            <a:extLst>
              <a:ext uri="{FF2B5EF4-FFF2-40B4-BE49-F238E27FC236}">
                <a16:creationId xmlns:a16="http://schemas.microsoft.com/office/drawing/2014/main" id="{6FAB2047-DE7D-7EAE-9715-D6A559A71B30}"/>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237330" y="6170507"/>
            <a:ext cx="1891786" cy="2460858"/>
          </a:xfrm>
          <a:prstGeom prst="rect">
            <a:avLst/>
          </a:prstGeom>
        </p:spPr>
      </p:pic>
      <p:pic>
        <p:nvPicPr>
          <p:cNvPr id="9" name="Picture 8">
            <a:extLst>
              <a:ext uri="{FF2B5EF4-FFF2-40B4-BE49-F238E27FC236}">
                <a16:creationId xmlns:a16="http://schemas.microsoft.com/office/drawing/2014/main" id="{937739E3-F479-B1A5-57E9-78221F38B3C2}"/>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535400" y="8068533"/>
            <a:ext cx="1891786" cy="2460858"/>
          </a:xfrm>
          <a:prstGeom prst="rect">
            <a:avLst/>
          </a:prstGeom>
        </p:spPr>
      </p:pic>
      <p:pic>
        <p:nvPicPr>
          <p:cNvPr id="11" name="Picture 10">
            <a:extLst>
              <a:ext uri="{FF2B5EF4-FFF2-40B4-BE49-F238E27FC236}">
                <a16:creationId xmlns:a16="http://schemas.microsoft.com/office/drawing/2014/main" id="{FC8E3BF3-1C56-427B-F5B6-25159456EF7B}"/>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594602" y="6474518"/>
            <a:ext cx="1891786" cy="2460858"/>
          </a:xfrm>
          <a:prstGeom prst="rect">
            <a:avLst/>
          </a:prstGeom>
        </p:spPr>
      </p:pic>
    </p:spTree>
    <p:extLst>
      <p:ext uri="{BB962C8B-B14F-4D97-AF65-F5344CB8AC3E}">
        <p14:creationId xmlns:p14="http://schemas.microsoft.com/office/powerpoint/2010/main" val="171714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9248341-C725-7A3A-C73C-77E44CAF5E9D}"/>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370256" y="1214625"/>
            <a:ext cx="761127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613960" y="1741319"/>
            <a:ext cx="7611276"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773400" cy="2519344"/>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202523" y="320442"/>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Exploratory Data Analysis</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12" name="Picture 11">
            <a:extLst>
              <a:ext uri="{FF2B5EF4-FFF2-40B4-BE49-F238E27FC236}">
                <a16:creationId xmlns:a16="http://schemas.microsoft.com/office/drawing/2014/main" id="{F9ED6162-F659-1EFE-2CCE-B4D0AB39F96D}"/>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230403" y="7826142"/>
            <a:ext cx="1891786" cy="2460858"/>
          </a:xfrm>
          <a:prstGeom prst="rect">
            <a:avLst/>
          </a:prstGeom>
        </p:spPr>
      </p:pic>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00200" y="2492218"/>
            <a:ext cx="14561476" cy="7356578"/>
          </a:xfrm>
          <a:prstGeom prst="rect">
            <a:avLst/>
          </a:prstGeom>
        </p:spPr>
      </p:pic>
      <p:pic>
        <p:nvPicPr>
          <p:cNvPr id="6" name="Picture 5">
            <a:extLst>
              <a:ext uri="{FF2B5EF4-FFF2-40B4-BE49-F238E27FC236}">
                <a16:creationId xmlns:a16="http://schemas.microsoft.com/office/drawing/2014/main" id="{8E52CBDC-915B-AA3E-D675-7E7F30989D5F}"/>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4522706" y="7844972"/>
            <a:ext cx="1891786" cy="2460858"/>
          </a:xfrm>
          <a:prstGeom prst="rect">
            <a:avLst/>
          </a:prstGeom>
        </p:spPr>
      </p:pic>
      <p:pic>
        <p:nvPicPr>
          <p:cNvPr id="9" name="Picture 8">
            <a:extLst>
              <a:ext uri="{FF2B5EF4-FFF2-40B4-BE49-F238E27FC236}">
                <a16:creationId xmlns:a16="http://schemas.microsoft.com/office/drawing/2014/main" id="{2860B536-CB64-B193-FAEE-3AE525A6AFD8}"/>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312985" y="6251645"/>
            <a:ext cx="1891786" cy="2460858"/>
          </a:xfrm>
          <a:prstGeom prst="rect">
            <a:avLst/>
          </a:prstGeom>
        </p:spPr>
      </p:pic>
      <p:pic>
        <p:nvPicPr>
          <p:cNvPr id="11" name="Picture 10">
            <a:extLst>
              <a:ext uri="{FF2B5EF4-FFF2-40B4-BE49-F238E27FC236}">
                <a16:creationId xmlns:a16="http://schemas.microsoft.com/office/drawing/2014/main" id="{B2DF4347-5BCE-1594-6F4D-DC796A4D21E6}"/>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265039" y="4578036"/>
            <a:ext cx="1891786" cy="2460858"/>
          </a:xfrm>
          <a:prstGeom prst="rect">
            <a:avLst/>
          </a:prstGeom>
        </p:spPr>
      </p:pic>
    </p:spTree>
    <p:extLst>
      <p:ext uri="{BB962C8B-B14F-4D97-AF65-F5344CB8AC3E}">
        <p14:creationId xmlns:p14="http://schemas.microsoft.com/office/powerpoint/2010/main" val="328400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1DFC728-5E24-0F7F-A072-4C7E4948D048}"/>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370256" y="1214625"/>
            <a:ext cx="761127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613960" y="1741319"/>
            <a:ext cx="7611276"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773400" cy="2519344"/>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202523" y="320442"/>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Exploratory Data Analysis</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12" name="Picture 11">
            <a:extLst>
              <a:ext uri="{FF2B5EF4-FFF2-40B4-BE49-F238E27FC236}">
                <a16:creationId xmlns:a16="http://schemas.microsoft.com/office/drawing/2014/main" id="{F9ED6162-F659-1EFE-2CCE-B4D0AB39F96D}"/>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230403" y="7826142"/>
            <a:ext cx="1891786" cy="2460858"/>
          </a:xfrm>
          <a:prstGeom prst="rect">
            <a:avLst/>
          </a:prstGeom>
        </p:spPr>
      </p:pic>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752600" y="2492218"/>
            <a:ext cx="14020799" cy="7356578"/>
          </a:xfrm>
          <a:prstGeom prst="rect">
            <a:avLst/>
          </a:prstGeom>
        </p:spPr>
      </p:pic>
    </p:spTree>
    <p:extLst>
      <p:ext uri="{BB962C8B-B14F-4D97-AF65-F5344CB8AC3E}">
        <p14:creationId xmlns:p14="http://schemas.microsoft.com/office/powerpoint/2010/main" val="1873881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3E7F548B-35E3-4FF4-615F-6B3DA102386F}"/>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370256" y="1214625"/>
            <a:ext cx="761127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613960" y="1741319"/>
            <a:ext cx="7611276"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773400" cy="2519344"/>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202523" y="320442"/>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Exploratory Data Analysis</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67870" y="2426293"/>
            <a:ext cx="17152259" cy="4317407"/>
          </a:xfrm>
          <a:prstGeom prst="rect">
            <a:avLst/>
          </a:prstGeom>
        </p:spPr>
      </p:pic>
      <p:pic>
        <p:nvPicPr>
          <p:cNvPr id="6" name="Picture 5">
            <a:extLst>
              <a:ext uri="{FF2B5EF4-FFF2-40B4-BE49-F238E27FC236}">
                <a16:creationId xmlns:a16="http://schemas.microsoft.com/office/drawing/2014/main" id="{945D0324-DD22-909F-001D-00ABAD73E2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3848100"/>
            <a:ext cx="11681347" cy="6189468"/>
          </a:xfrm>
          <a:prstGeom prst="rect">
            <a:avLst/>
          </a:prstGeom>
        </p:spPr>
      </p:pic>
      <p:pic>
        <p:nvPicPr>
          <p:cNvPr id="9" name="Picture 8">
            <a:extLst>
              <a:ext uri="{FF2B5EF4-FFF2-40B4-BE49-F238E27FC236}">
                <a16:creationId xmlns:a16="http://schemas.microsoft.com/office/drawing/2014/main" id="{37C313C8-2EAA-2209-FE6C-1ABDF74D88B4}"/>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5577590" y="7266489"/>
            <a:ext cx="3048006" cy="2996190"/>
          </a:xfrm>
          <a:prstGeom prst="rect">
            <a:avLst/>
          </a:prstGeom>
        </p:spPr>
      </p:pic>
    </p:spTree>
    <p:extLst>
      <p:ext uri="{BB962C8B-B14F-4D97-AF65-F5344CB8AC3E}">
        <p14:creationId xmlns:p14="http://schemas.microsoft.com/office/powerpoint/2010/main" val="1695454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37AFE57-3BDF-BD85-B9FF-B432B9DA2F10}"/>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8352836" y="197205"/>
            <a:ext cx="964611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403459" y="723900"/>
            <a:ext cx="9646116" cy="8839199"/>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0909" y="647700"/>
            <a:ext cx="16635542" cy="8578455"/>
          </a:xfrm>
          <a:prstGeom prst="rect">
            <a:avLst/>
          </a:prstGeom>
        </p:spPr>
      </p:pic>
      <p:pic>
        <p:nvPicPr>
          <p:cNvPr id="12" name="Picture 11">
            <a:extLst>
              <a:ext uri="{FF2B5EF4-FFF2-40B4-BE49-F238E27FC236}">
                <a16:creationId xmlns:a16="http://schemas.microsoft.com/office/drawing/2014/main" id="{F9ED6162-F659-1EFE-2CCE-B4D0AB39F96D}"/>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230403" y="7826142"/>
            <a:ext cx="1891786" cy="2460858"/>
          </a:xfrm>
          <a:prstGeom prst="rect">
            <a:avLst/>
          </a:prstGeom>
        </p:spPr>
      </p:pic>
    </p:spTree>
    <p:extLst>
      <p:ext uri="{BB962C8B-B14F-4D97-AF65-F5344CB8AC3E}">
        <p14:creationId xmlns:p14="http://schemas.microsoft.com/office/powerpoint/2010/main" val="3666824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3285928-04B8-F692-BE5D-775DD85DC22A}"/>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8287866" y="132234"/>
            <a:ext cx="9776060" cy="9892590"/>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468430" y="658929"/>
            <a:ext cx="9776058" cy="8839199"/>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12" name="Picture 11">
            <a:extLst>
              <a:ext uri="{FF2B5EF4-FFF2-40B4-BE49-F238E27FC236}">
                <a16:creationId xmlns:a16="http://schemas.microsoft.com/office/drawing/2014/main" id="{F9ED6162-F659-1EFE-2CCE-B4D0AB39F96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6230403" y="7826142"/>
            <a:ext cx="1891786" cy="2460858"/>
          </a:xfrm>
          <a:prstGeom prst="rect">
            <a:avLst/>
          </a:prstGeom>
        </p:spPr>
      </p:pic>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07002" y="448456"/>
            <a:ext cx="13882505" cy="2566047"/>
          </a:xfrm>
          <a:prstGeom prst="rect">
            <a:avLst/>
          </a:prstGeom>
        </p:spPr>
      </p:pic>
      <p:pic>
        <p:nvPicPr>
          <p:cNvPr id="6" name="Picture 5">
            <a:extLst>
              <a:ext uri="{FF2B5EF4-FFF2-40B4-BE49-F238E27FC236}">
                <a16:creationId xmlns:a16="http://schemas.microsoft.com/office/drawing/2014/main" id="{ACE97EC7-10B1-1062-FC1F-D7BB8DA36F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9293" y="2891459"/>
            <a:ext cx="13910214" cy="7005112"/>
          </a:xfrm>
          <a:prstGeom prst="rect">
            <a:avLst/>
          </a:prstGeom>
        </p:spPr>
      </p:pic>
      <p:pic>
        <p:nvPicPr>
          <p:cNvPr id="3" name="Picture 2">
            <a:extLst>
              <a:ext uri="{FF2B5EF4-FFF2-40B4-BE49-F238E27FC236}">
                <a16:creationId xmlns:a16="http://schemas.microsoft.com/office/drawing/2014/main" id="{9A5D5C94-38B3-6F24-2960-FDCD56668DA6}"/>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23813" y="8128734"/>
            <a:ext cx="2966378" cy="2460858"/>
          </a:xfrm>
          <a:prstGeom prst="rect">
            <a:avLst/>
          </a:prstGeom>
        </p:spPr>
      </p:pic>
    </p:spTree>
    <p:extLst>
      <p:ext uri="{BB962C8B-B14F-4D97-AF65-F5344CB8AC3E}">
        <p14:creationId xmlns:p14="http://schemas.microsoft.com/office/powerpoint/2010/main" val="628898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83CB291-50AE-DEF9-2B5B-E0740B3D8FC8}"/>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8352836" y="197205"/>
            <a:ext cx="964611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403459" y="723900"/>
            <a:ext cx="9646116" cy="8839199"/>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43715" y="800100"/>
            <a:ext cx="9267034" cy="7435455"/>
          </a:xfrm>
          <a:prstGeom prst="rect">
            <a:avLst/>
          </a:prstGeom>
        </p:spPr>
      </p:pic>
      <p:pic>
        <p:nvPicPr>
          <p:cNvPr id="3" name="Picture 2">
            <a:extLst>
              <a:ext uri="{FF2B5EF4-FFF2-40B4-BE49-F238E27FC236}">
                <a16:creationId xmlns:a16="http://schemas.microsoft.com/office/drawing/2014/main" id="{7A38403D-FB53-1163-A385-408DFD8301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3835" y="810491"/>
            <a:ext cx="9166515" cy="7435455"/>
          </a:xfrm>
          <a:prstGeom prst="rect">
            <a:avLst/>
          </a:prstGeom>
        </p:spPr>
      </p:pic>
      <p:pic>
        <p:nvPicPr>
          <p:cNvPr id="12" name="Picture 11">
            <a:extLst>
              <a:ext uri="{FF2B5EF4-FFF2-40B4-BE49-F238E27FC236}">
                <a16:creationId xmlns:a16="http://schemas.microsoft.com/office/drawing/2014/main" id="{F9ED6162-F659-1EFE-2CCE-B4D0AB39F96D}"/>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230403" y="7826142"/>
            <a:ext cx="1891786" cy="2460858"/>
          </a:xfrm>
          <a:prstGeom prst="rect">
            <a:avLst/>
          </a:prstGeom>
        </p:spPr>
      </p:pic>
      <p:pic>
        <p:nvPicPr>
          <p:cNvPr id="6" name="Picture 5">
            <a:extLst>
              <a:ext uri="{FF2B5EF4-FFF2-40B4-BE49-F238E27FC236}">
                <a16:creationId xmlns:a16="http://schemas.microsoft.com/office/drawing/2014/main" id="{C8A5E2B1-B670-DAC5-2BFE-AD85080D72CF}"/>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371600" y="8561531"/>
            <a:ext cx="3475293" cy="1737647"/>
          </a:xfrm>
          <a:prstGeom prst="rect">
            <a:avLst/>
          </a:prstGeom>
        </p:spPr>
      </p:pic>
      <p:pic>
        <p:nvPicPr>
          <p:cNvPr id="9" name="Picture 8">
            <a:extLst>
              <a:ext uri="{FF2B5EF4-FFF2-40B4-BE49-F238E27FC236}">
                <a16:creationId xmlns:a16="http://schemas.microsoft.com/office/drawing/2014/main" id="{BDA9FF62-C452-B41F-9FD9-3C5C0BA5AD37}"/>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857999" y="8725886"/>
            <a:ext cx="3475293" cy="1737647"/>
          </a:xfrm>
          <a:prstGeom prst="rect">
            <a:avLst/>
          </a:prstGeom>
        </p:spPr>
      </p:pic>
      <p:pic>
        <p:nvPicPr>
          <p:cNvPr id="11" name="Picture 10">
            <a:extLst>
              <a:ext uri="{FF2B5EF4-FFF2-40B4-BE49-F238E27FC236}">
                <a16:creationId xmlns:a16="http://schemas.microsoft.com/office/drawing/2014/main" id="{6DD28FD3-1213-5334-7C79-5CF3BC14186C}"/>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93306" y="8887507"/>
            <a:ext cx="3475293" cy="1737647"/>
          </a:xfrm>
          <a:prstGeom prst="rect">
            <a:avLst/>
          </a:prstGeom>
        </p:spPr>
      </p:pic>
      <p:pic>
        <p:nvPicPr>
          <p:cNvPr id="13" name="Picture 12">
            <a:extLst>
              <a:ext uri="{FF2B5EF4-FFF2-40B4-BE49-F238E27FC236}">
                <a16:creationId xmlns:a16="http://schemas.microsoft.com/office/drawing/2014/main" id="{12698D74-A399-6D5B-C841-47DB8AA09577}"/>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082044" y="9039317"/>
            <a:ext cx="3475293" cy="1737647"/>
          </a:xfrm>
          <a:prstGeom prst="rect">
            <a:avLst/>
          </a:prstGeom>
        </p:spPr>
      </p:pic>
      <p:pic>
        <p:nvPicPr>
          <p:cNvPr id="14" name="Picture 13">
            <a:extLst>
              <a:ext uri="{FF2B5EF4-FFF2-40B4-BE49-F238E27FC236}">
                <a16:creationId xmlns:a16="http://schemas.microsoft.com/office/drawing/2014/main" id="{45C8D18E-1F53-0F8C-3473-AAE2433D3918}"/>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574404" y="8155666"/>
            <a:ext cx="3475293" cy="1737647"/>
          </a:xfrm>
          <a:prstGeom prst="rect">
            <a:avLst/>
          </a:prstGeom>
        </p:spPr>
      </p:pic>
    </p:spTree>
    <p:extLst>
      <p:ext uri="{BB962C8B-B14F-4D97-AF65-F5344CB8AC3E}">
        <p14:creationId xmlns:p14="http://schemas.microsoft.com/office/powerpoint/2010/main" val="774927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21" name="Freeform 21"/>
          <p:cNvSpPr/>
          <p:nvPr/>
        </p:nvSpPr>
        <p:spPr>
          <a:xfrm rot="1151485">
            <a:off x="-114060" y="5428555"/>
            <a:ext cx="1481328" cy="4114800"/>
          </a:xfrm>
          <a:custGeom>
            <a:avLst/>
            <a:gdLst/>
            <a:ahLst/>
            <a:cxnLst/>
            <a:rect l="l" t="t" r="r" b="b"/>
            <a:pathLst>
              <a:path w="1481328" h="4114800">
                <a:moveTo>
                  <a:pt x="0" y="0"/>
                </a:moveTo>
                <a:lnTo>
                  <a:pt x="1481328" y="0"/>
                </a:lnTo>
                <a:lnTo>
                  <a:pt x="14813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1240289" flipH="1">
            <a:off x="17200859" y="6142065"/>
            <a:ext cx="1481328" cy="4114800"/>
          </a:xfrm>
          <a:custGeom>
            <a:avLst/>
            <a:gdLst/>
            <a:ahLst/>
            <a:cxnLst/>
            <a:rect l="l" t="t" r="r" b="b"/>
            <a:pathLst>
              <a:path w="1481328" h="4114800">
                <a:moveTo>
                  <a:pt x="1481328" y="0"/>
                </a:moveTo>
                <a:lnTo>
                  <a:pt x="0" y="0"/>
                </a:lnTo>
                <a:lnTo>
                  <a:pt x="0" y="4114800"/>
                </a:lnTo>
                <a:lnTo>
                  <a:pt x="1481328" y="4114800"/>
                </a:lnTo>
                <a:lnTo>
                  <a:pt x="14813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0">
            <a:extLst>
              <a:ext uri="{FF2B5EF4-FFF2-40B4-BE49-F238E27FC236}">
                <a16:creationId xmlns:a16="http://schemas.microsoft.com/office/drawing/2014/main" id="{29F14D5B-0AB1-181D-AE69-8B5E2925050A}"/>
              </a:ext>
            </a:extLst>
          </p:cNvPr>
          <p:cNvSpPr/>
          <p:nvPr/>
        </p:nvSpPr>
        <p:spPr>
          <a:xfrm>
            <a:off x="2441716" y="408151"/>
            <a:ext cx="13474260" cy="1718153"/>
          </a:xfrm>
          <a:custGeom>
            <a:avLst/>
            <a:gdLst/>
            <a:ahLst/>
            <a:cxnLst/>
            <a:rect l="l" t="t" r="r" b="b"/>
            <a:pathLst>
              <a:path w="10756400" h="2503308">
                <a:moveTo>
                  <a:pt x="0" y="0"/>
                </a:moveTo>
                <a:lnTo>
                  <a:pt x="10756401" y="0"/>
                </a:lnTo>
                <a:lnTo>
                  <a:pt x="10756401" y="2503307"/>
                </a:lnTo>
                <a:lnTo>
                  <a:pt x="0" y="2503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23">
            <a:extLst>
              <a:ext uri="{FF2B5EF4-FFF2-40B4-BE49-F238E27FC236}">
                <a16:creationId xmlns:a16="http://schemas.microsoft.com/office/drawing/2014/main" id="{63068031-C0F4-3E6E-76AC-13652133E84E}"/>
              </a:ext>
            </a:extLst>
          </p:cNvPr>
          <p:cNvSpPr txBox="1"/>
          <p:nvPr/>
        </p:nvSpPr>
        <p:spPr>
          <a:xfrm>
            <a:off x="5061317" y="589417"/>
            <a:ext cx="8582786" cy="1273426"/>
          </a:xfrm>
          <a:prstGeom prst="rect">
            <a:avLst/>
          </a:prstGeom>
        </p:spPr>
        <p:txBody>
          <a:bodyPr wrap="square" lIns="0" tIns="0" rIns="0" bIns="0" rtlCol="0" anchor="t">
            <a:spAutoFit/>
          </a:bodyPr>
          <a:lstStyle/>
          <a:p>
            <a:pPr algn="ctr">
              <a:lnSpc>
                <a:spcPts val="10640"/>
              </a:lnSpc>
            </a:pPr>
            <a:r>
              <a:rPr lang="en-US" sz="6600" dirty="0">
                <a:solidFill>
                  <a:srgbClr val="A27535"/>
                </a:solidFill>
                <a:latin typeface="Bogart Bold"/>
              </a:rPr>
              <a:t>Presented By:</a:t>
            </a:r>
          </a:p>
        </p:txBody>
      </p:sp>
      <p:sp>
        <p:nvSpPr>
          <p:cNvPr id="68" name="Freeform 3">
            <a:extLst>
              <a:ext uri="{FF2B5EF4-FFF2-40B4-BE49-F238E27FC236}">
                <a16:creationId xmlns:a16="http://schemas.microsoft.com/office/drawing/2014/main" id="{6A219CC0-39C6-87F4-38E5-35E2BB320375}"/>
              </a:ext>
            </a:extLst>
          </p:cNvPr>
          <p:cNvSpPr/>
          <p:nvPr/>
        </p:nvSpPr>
        <p:spPr>
          <a:xfrm rot="-53965" flipH="1">
            <a:off x="7159411" y="2722464"/>
            <a:ext cx="3969176" cy="4135303"/>
          </a:xfrm>
          <a:custGeom>
            <a:avLst/>
            <a:gdLst/>
            <a:ahLst/>
            <a:cxnLst/>
            <a:rect l="l" t="t" r="r" b="b"/>
            <a:pathLst>
              <a:path w="3969176" h="4135303">
                <a:moveTo>
                  <a:pt x="3969176" y="0"/>
                </a:moveTo>
                <a:lnTo>
                  <a:pt x="0" y="0"/>
                </a:lnTo>
                <a:lnTo>
                  <a:pt x="0" y="4135303"/>
                </a:lnTo>
                <a:lnTo>
                  <a:pt x="3969176" y="4135303"/>
                </a:lnTo>
                <a:lnTo>
                  <a:pt x="3969176" y="0"/>
                </a:lnTo>
                <a:close/>
              </a:path>
            </a:pathLst>
          </a:custGeom>
          <a:blipFill>
            <a:blip r:embed="rId6"/>
            <a:stretch>
              <a:fillRect l="-18996" r="-18996"/>
            </a:stretch>
          </a:blipFill>
        </p:spPr>
      </p:sp>
      <p:sp>
        <p:nvSpPr>
          <p:cNvPr id="69" name="Freeform 6">
            <a:extLst>
              <a:ext uri="{FF2B5EF4-FFF2-40B4-BE49-F238E27FC236}">
                <a16:creationId xmlns:a16="http://schemas.microsoft.com/office/drawing/2014/main" id="{905A4E24-2820-0CF7-7A74-A30F22E26C5A}"/>
              </a:ext>
            </a:extLst>
          </p:cNvPr>
          <p:cNvSpPr/>
          <p:nvPr/>
        </p:nvSpPr>
        <p:spPr>
          <a:xfrm rot="10777171" flipV="1">
            <a:off x="7291970" y="2874453"/>
            <a:ext cx="3773753" cy="3975105"/>
          </a:xfrm>
          <a:custGeom>
            <a:avLst/>
            <a:gdLst/>
            <a:ahLst/>
            <a:cxnLst/>
            <a:rect l="l" t="t" r="r" b="b"/>
            <a:pathLst>
              <a:path w="3773753" h="3975105">
                <a:moveTo>
                  <a:pt x="0" y="3975105"/>
                </a:moveTo>
                <a:lnTo>
                  <a:pt x="3773753" y="3975105"/>
                </a:lnTo>
                <a:lnTo>
                  <a:pt x="3773753" y="0"/>
                </a:lnTo>
                <a:lnTo>
                  <a:pt x="0" y="0"/>
                </a:lnTo>
                <a:lnTo>
                  <a:pt x="0" y="3975105"/>
                </a:lnTo>
                <a:close/>
              </a:path>
            </a:pathLst>
          </a:custGeom>
          <a:blipFill>
            <a:blip r:embed="rId7"/>
            <a:stretch>
              <a:fillRect t="-23895"/>
            </a:stretch>
          </a:blipFill>
        </p:spPr>
      </p:sp>
      <p:sp>
        <p:nvSpPr>
          <p:cNvPr id="70" name="Freeform 9">
            <a:extLst>
              <a:ext uri="{FF2B5EF4-FFF2-40B4-BE49-F238E27FC236}">
                <a16:creationId xmlns:a16="http://schemas.microsoft.com/office/drawing/2014/main" id="{F7500B86-2CF5-29D6-FCE1-73A4B60C717B}"/>
              </a:ext>
            </a:extLst>
          </p:cNvPr>
          <p:cNvSpPr/>
          <p:nvPr/>
        </p:nvSpPr>
        <p:spPr>
          <a:xfrm rot="-204379">
            <a:off x="8000935" y="2450660"/>
            <a:ext cx="1801805" cy="585587"/>
          </a:xfrm>
          <a:custGeom>
            <a:avLst/>
            <a:gdLst/>
            <a:ahLst/>
            <a:cxnLst/>
            <a:rect l="l" t="t" r="r" b="b"/>
            <a:pathLst>
              <a:path w="1801805" h="585587">
                <a:moveTo>
                  <a:pt x="0" y="0"/>
                </a:moveTo>
                <a:lnTo>
                  <a:pt x="1801805" y="0"/>
                </a:lnTo>
                <a:lnTo>
                  <a:pt x="1801805" y="585586"/>
                </a:lnTo>
                <a:lnTo>
                  <a:pt x="0" y="585586"/>
                </a:lnTo>
                <a:lnTo>
                  <a:pt x="0" y="0"/>
                </a:lnTo>
                <a:close/>
              </a:path>
            </a:pathLst>
          </a:custGeom>
          <a:blipFill>
            <a:blip r:embed="rId8"/>
            <a:stretch>
              <a:fillRect/>
            </a:stretch>
          </a:blipFill>
        </p:spPr>
      </p:sp>
      <p:grpSp>
        <p:nvGrpSpPr>
          <p:cNvPr id="71" name="Group 14">
            <a:extLst>
              <a:ext uri="{FF2B5EF4-FFF2-40B4-BE49-F238E27FC236}">
                <a16:creationId xmlns:a16="http://schemas.microsoft.com/office/drawing/2014/main" id="{D4AA201E-C63D-7AD7-DCC6-2A22EF9981E8}"/>
              </a:ext>
            </a:extLst>
          </p:cNvPr>
          <p:cNvGrpSpPr>
            <a:grpSpLocks noChangeAspect="1"/>
          </p:cNvGrpSpPr>
          <p:nvPr/>
        </p:nvGrpSpPr>
        <p:grpSpPr>
          <a:xfrm rot="-56839">
            <a:off x="7549697" y="3321677"/>
            <a:ext cx="3064374" cy="2206706"/>
            <a:chOff x="0" y="0"/>
            <a:chExt cx="3136392" cy="2258568"/>
          </a:xfrm>
        </p:grpSpPr>
        <p:sp>
          <p:nvSpPr>
            <p:cNvPr id="72" name="Freeform 15">
              <a:extLst>
                <a:ext uri="{FF2B5EF4-FFF2-40B4-BE49-F238E27FC236}">
                  <a16:creationId xmlns:a16="http://schemas.microsoft.com/office/drawing/2014/main" id="{BF0B57BC-FE62-DD48-6F8D-17D8DD668374}"/>
                </a:ext>
              </a:extLst>
            </p:cNvPr>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9"/>
              <a:stretch>
                <a:fillRect t="-30634" b="-86244"/>
              </a:stretch>
            </a:blipFill>
          </p:spPr>
        </p:sp>
        <p:sp>
          <p:nvSpPr>
            <p:cNvPr id="73" name="Freeform 16">
              <a:extLst>
                <a:ext uri="{FF2B5EF4-FFF2-40B4-BE49-F238E27FC236}">
                  <a16:creationId xmlns:a16="http://schemas.microsoft.com/office/drawing/2014/main" id="{247F2915-EC78-8744-784D-710B37E04CC7}"/>
                </a:ext>
              </a:extLst>
            </p:cNvPr>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10"/>
              <a:stretch>
                <a:fillRect l="-8" r="-8"/>
              </a:stretch>
            </a:blipFill>
          </p:spPr>
        </p:sp>
      </p:grpSp>
      <p:sp>
        <p:nvSpPr>
          <p:cNvPr id="74" name="TextBox 25">
            <a:extLst>
              <a:ext uri="{FF2B5EF4-FFF2-40B4-BE49-F238E27FC236}">
                <a16:creationId xmlns:a16="http://schemas.microsoft.com/office/drawing/2014/main" id="{3EADF767-0726-6B75-A443-E8B7DC1EFDDF}"/>
              </a:ext>
            </a:extLst>
          </p:cNvPr>
          <p:cNvSpPr txBox="1"/>
          <p:nvPr/>
        </p:nvSpPr>
        <p:spPr>
          <a:xfrm>
            <a:off x="7175177" y="5689660"/>
            <a:ext cx="3863012" cy="577081"/>
          </a:xfrm>
          <a:prstGeom prst="rect">
            <a:avLst/>
          </a:prstGeom>
        </p:spPr>
        <p:txBody>
          <a:bodyPr lIns="0" tIns="0" rIns="0" bIns="0" rtlCol="0" anchor="t">
            <a:spAutoFit/>
          </a:bodyPr>
          <a:lstStyle/>
          <a:p>
            <a:pPr algn="ctr">
              <a:lnSpc>
                <a:spcPts val="4456"/>
              </a:lnSpc>
            </a:pPr>
            <a:r>
              <a:rPr lang="en-US" sz="3183" dirty="0">
                <a:solidFill>
                  <a:srgbClr val="A27535"/>
                </a:solidFill>
                <a:latin typeface="Bogart Bold"/>
              </a:rPr>
              <a:t>Malak Al-Kazem</a:t>
            </a:r>
          </a:p>
        </p:txBody>
      </p:sp>
      <p:sp>
        <p:nvSpPr>
          <p:cNvPr id="3" name="Freeform 8">
            <a:extLst>
              <a:ext uri="{FF2B5EF4-FFF2-40B4-BE49-F238E27FC236}">
                <a16:creationId xmlns:a16="http://schemas.microsoft.com/office/drawing/2014/main" id="{694569F5-CD2D-240E-B065-E8419511AD2A}"/>
              </a:ext>
            </a:extLst>
          </p:cNvPr>
          <p:cNvSpPr/>
          <p:nvPr/>
        </p:nvSpPr>
        <p:spPr>
          <a:xfrm rot="2350328">
            <a:off x="-239388" y="6085750"/>
            <a:ext cx="2264540" cy="3554967"/>
          </a:xfrm>
          <a:custGeom>
            <a:avLst/>
            <a:gdLst/>
            <a:ahLst/>
            <a:cxnLst/>
            <a:rect l="l" t="t" r="r" b="b"/>
            <a:pathLst>
              <a:path w="2004118" h="3131434">
                <a:moveTo>
                  <a:pt x="0" y="0"/>
                </a:moveTo>
                <a:lnTo>
                  <a:pt x="2004118" y="0"/>
                </a:lnTo>
                <a:lnTo>
                  <a:pt x="2004118" y="3131434"/>
                </a:lnTo>
                <a:lnTo>
                  <a:pt x="0" y="313143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4" name="Freeform 8">
            <a:extLst>
              <a:ext uri="{FF2B5EF4-FFF2-40B4-BE49-F238E27FC236}">
                <a16:creationId xmlns:a16="http://schemas.microsoft.com/office/drawing/2014/main" id="{06790741-70FF-18C5-EEF4-C5CD5B9695B8}"/>
              </a:ext>
            </a:extLst>
          </p:cNvPr>
          <p:cNvSpPr/>
          <p:nvPr/>
        </p:nvSpPr>
        <p:spPr>
          <a:xfrm rot="20180128">
            <a:off x="15725150" y="6991353"/>
            <a:ext cx="2748857" cy="3578525"/>
          </a:xfrm>
          <a:custGeom>
            <a:avLst/>
            <a:gdLst/>
            <a:ahLst/>
            <a:cxnLst/>
            <a:rect l="l" t="t" r="r" b="b"/>
            <a:pathLst>
              <a:path w="2004118" h="3131434">
                <a:moveTo>
                  <a:pt x="0" y="0"/>
                </a:moveTo>
                <a:lnTo>
                  <a:pt x="2004118" y="0"/>
                </a:lnTo>
                <a:lnTo>
                  <a:pt x="2004118" y="3131434"/>
                </a:lnTo>
                <a:lnTo>
                  <a:pt x="0" y="313143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pic>
        <p:nvPicPr>
          <p:cNvPr id="8" name="Picture 7">
            <a:extLst>
              <a:ext uri="{FF2B5EF4-FFF2-40B4-BE49-F238E27FC236}">
                <a16:creationId xmlns:a16="http://schemas.microsoft.com/office/drawing/2014/main" id="{A7508B7B-C113-98ED-7B11-2A436F72EDE8}"/>
              </a:ext>
            </a:extLst>
          </p:cNvPr>
          <p:cNvPicPr>
            <a:picLocks noChangeAspect="1"/>
          </p:cNvPicPr>
          <p:nvPr/>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602354" y="3415378"/>
            <a:ext cx="2891533" cy="1994706"/>
          </a:xfrm>
          <a:prstGeom prst="rect">
            <a:avLst/>
          </a:prstGeom>
        </p:spPr>
      </p:pic>
      <p:pic>
        <p:nvPicPr>
          <p:cNvPr id="9" name="Graphic 8" descr="Pot of gold">
            <a:extLst>
              <a:ext uri="{FF2B5EF4-FFF2-40B4-BE49-F238E27FC236}">
                <a16:creationId xmlns:a16="http://schemas.microsoft.com/office/drawing/2014/main" id="{32BF1CCC-4A48-2773-BF56-F6EC3530C76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169767" y="9027645"/>
            <a:ext cx="1368013" cy="1368013"/>
          </a:xfrm>
          <a:prstGeom prst="rect">
            <a:avLst/>
          </a:prstGeom>
        </p:spPr>
      </p:pic>
      <p:pic>
        <p:nvPicPr>
          <p:cNvPr id="15" name="Picture 14">
            <a:extLst>
              <a:ext uri="{FF2B5EF4-FFF2-40B4-BE49-F238E27FC236}">
                <a16:creationId xmlns:a16="http://schemas.microsoft.com/office/drawing/2014/main" id="{CEDAF901-3566-C6E0-D070-BE38BFDEDFE5}"/>
              </a:ext>
            </a:extLst>
          </p:cNvPr>
          <p:cNvPicPr>
            <a:picLocks noChangeAspect="1"/>
          </p:cNvPicPr>
          <p:nvPr/>
        </p:nvPicPr>
        <p:blipFill>
          <a:blip r:embed="rId17" cstate="print">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3423019" y="7765064"/>
            <a:ext cx="2803803" cy="2325988"/>
          </a:xfrm>
          <a:prstGeom prst="rect">
            <a:avLst/>
          </a:prstGeom>
        </p:spPr>
      </p:pic>
      <p:pic>
        <p:nvPicPr>
          <p:cNvPr id="16" name="Picture 15">
            <a:extLst>
              <a:ext uri="{FF2B5EF4-FFF2-40B4-BE49-F238E27FC236}">
                <a16:creationId xmlns:a16="http://schemas.microsoft.com/office/drawing/2014/main" id="{B32D90EF-C839-0E0E-EFBB-C1793B73A65E}"/>
              </a:ext>
            </a:extLst>
          </p:cNvPr>
          <p:cNvPicPr>
            <a:picLocks noChangeAspect="1"/>
          </p:cNvPicPr>
          <p:nvPr/>
        </p:nvPicPr>
        <p:blipFill>
          <a:blip r:embed="rId19" cstate="print">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2714519" y="7873059"/>
            <a:ext cx="3109919" cy="2579937"/>
          </a:xfrm>
          <a:prstGeom prst="rect">
            <a:avLst/>
          </a:prstGeom>
        </p:spPr>
      </p:pic>
      <p:pic>
        <p:nvPicPr>
          <p:cNvPr id="17" name="Picture 16">
            <a:extLst>
              <a:ext uri="{FF2B5EF4-FFF2-40B4-BE49-F238E27FC236}">
                <a16:creationId xmlns:a16="http://schemas.microsoft.com/office/drawing/2014/main" id="{FE044773-EC27-C755-7352-DA69EF8C9496}"/>
              </a:ext>
            </a:extLst>
          </p:cNvPr>
          <p:cNvPicPr>
            <a:picLocks noChangeAspect="1"/>
          </p:cNvPicPr>
          <p:nvPr/>
        </p:nvPicPr>
        <p:blipFill>
          <a:blip r:embed="rId19" cstate="print">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2021240" y="7933329"/>
            <a:ext cx="3109919" cy="2579937"/>
          </a:xfrm>
          <a:prstGeom prst="rect">
            <a:avLst/>
          </a:prstGeom>
        </p:spPr>
      </p:pic>
      <p:pic>
        <p:nvPicPr>
          <p:cNvPr id="18" name="Picture 17">
            <a:extLst>
              <a:ext uri="{FF2B5EF4-FFF2-40B4-BE49-F238E27FC236}">
                <a16:creationId xmlns:a16="http://schemas.microsoft.com/office/drawing/2014/main" id="{985064BC-080A-F24B-89AB-F42DECBC7B89}"/>
              </a:ext>
            </a:extLst>
          </p:cNvPr>
          <p:cNvPicPr>
            <a:picLocks noChangeAspect="1"/>
          </p:cNvPicPr>
          <p:nvPr/>
        </p:nvPicPr>
        <p:blipFill>
          <a:blip r:embed="rId20" cstate="print">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1437812" y="7891071"/>
            <a:ext cx="3230348" cy="267984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C4F944F-0814-EC77-5B92-0AA5BBDCCF82}"/>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370256" y="1214625"/>
            <a:ext cx="761127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613960" y="1741319"/>
            <a:ext cx="7611276"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676400" y="-164062"/>
            <a:ext cx="15392400" cy="215549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202523" y="320442"/>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Train and Test The Data</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76400" y="2346272"/>
            <a:ext cx="14935199" cy="7620286"/>
          </a:xfrm>
          <a:prstGeom prst="rect">
            <a:avLst/>
          </a:prstGeom>
        </p:spPr>
      </p:pic>
      <p:pic>
        <p:nvPicPr>
          <p:cNvPr id="12" name="Picture 11">
            <a:extLst>
              <a:ext uri="{FF2B5EF4-FFF2-40B4-BE49-F238E27FC236}">
                <a16:creationId xmlns:a16="http://schemas.microsoft.com/office/drawing/2014/main" id="{F9ED6162-F659-1EFE-2CCE-B4D0AB39F96D}"/>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6168603" y="7808824"/>
            <a:ext cx="1891786" cy="2460858"/>
          </a:xfrm>
          <a:prstGeom prst="rect">
            <a:avLst/>
          </a:prstGeom>
        </p:spPr>
      </p:pic>
      <p:pic>
        <p:nvPicPr>
          <p:cNvPr id="6" name="Picture 5">
            <a:extLst>
              <a:ext uri="{FF2B5EF4-FFF2-40B4-BE49-F238E27FC236}">
                <a16:creationId xmlns:a16="http://schemas.microsoft.com/office/drawing/2014/main" id="{5949097E-B448-3F6C-BBD0-A4E164EB27B5}"/>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40871" y="449229"/>
            <a:ext cx="2397377" cy="1988824"/>
          </a:xfrm>
          <a:prstGeom prst="rect">
            <a:avLst/>
          </a:prstGeom>
        </p:spPr>
      </p:pic>
    </p:spTree>
    <p:extLst>
      <p:ext uri="{BB962C8B-B14F-4D97-AF65-F5344CB8AC3E}">
        <p14:creationId xmlns:p14="http://schemas.microsoft.com/office/powerpoint/2010/main" val="569567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1CAF2AC-EDE9-373C-103D-AD30AE7B7E90}"/>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57065" y="963234"/>
            <a:ext cx="8175860" cy="98307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331670" y="1459029"/>
            <a:ext cx="8175858" cy="8839199"/>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228601" y="-101785"/>
            <a:ext cx="16478249" cy="2009796"/>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457200" y="270312"/>
            <a:ext cx="14858999"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Linear Regression(86.58%)</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rotWithShape="1">
          <a:blip r:embed="rId7">
            <a:extLst>
              <a:ext uri="{28A0092B-C50C-407E-A947-70E740481C1C}">
                <a14:useLocalDpi xmlns:a14="http://schemas.microsoft.com/office/drawing/2010/main" val="0"/>
              </a:ext>
            </a:extLst>
          </a:blip>
          <a:srcRect l="-378" t="21592" r="378" b="805"/>
          <a:stretch/>
        </p:blipFill>
        <p:spPr>
          <a:xfrm>
            <a:off x="227610" y="1908011"/>
            <a:ext cx="9924781" cy="8080524"/>
          </a:xfrm>
          <a:prstGeom prst="rect">
            <a:avLst/>
          </a:prstGeom>
        </p:spPr>
      </p:pic>
      <p:pic>
        <p:nvPicPr>
          <p:cNvPr id="6" name="Picture 5">
            <a:extLst>
              <a:ext uri="{FF2B5EF4-FFF2-40B4-BE49-F238E27FC236}">
                <a16:creationId xmlns:a16="http://schemas.microsoft.com/office/drawing/2014/main" id="{7790DCED-EDBE-2C85-0AAC-29AB4EF09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0" y="1902567"/>
            <a:ext cx="8997882" cy="7970863"/>
          </a:xfrm>
          <a:prstGeom prst="rect">
            <a:avLst/>
          </a:prstGeom>
        </p:spPr>
      </p:pic>
      <p:pic>
        <p:nvPicPr>
          <p:cNvPr id="9" name="Picture 8">
            <a:extLst>
              <a:ext uri="{FF2B5EF4-FFF2-40B4-BE49-F238E27FC236}">
                <a16:creationId xmlns:a16="http://schemas.microsoft.com/office/drawing/2014/main" id="{97F4F029-E019-D0ED-3BDC-72C5C4731347}"/>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668707" y="8549353"/>
            <a:ext cx="3475293" cy="1737647"/>
          </a:xfrm>
          <a:prstGeom prst="rect">
            <a:avLst/>
          </a:prstGeom>
        </p:spPr>
      </p:pic>
      <p:pic>
        <p:nvPicPr>
          <p:cNvPr id="11" name="Picture 10">
            <a:extLst>
              <a:ext uri="{FF2B5EF4-FFF2-40B4-BE49-F238E27FC236}">
                <a16:creationId xmlns:a16="http://schemas.microsoft.com/office/drawing/2014/main" id="{7F153E6E-283B-2C42-6B23-C411A2C1BDD1}"/>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410461" y="9004606"/>
            <a:ext cx="3475293" cy="1737647"/>
          </a:xfrm>
          <a:prstGeom prst="rect">
            <a:avLst/>
          </a:prstGeom>
        </p:spPr>
      </p:pic>
    </p:spTree>
    <p:extLst>
      <p:ext uri="{BB962C8B-B14F-4D97-AF65-F5344CB8AC3E}">
        <p14:creationId xmlns:p14="http://schemas.microsoft.com/office/powerpoint/2010/main" val="3868923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BCFEAEE-B2BF-2444-78A8-E61C554A3F53}"/>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57065" y="963234"/>
            <a:ext cx="8175860" cy="98307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331670" y="1459029"/>
            <a:ext cx="8175858" cy="8839199"/>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228601" y="-101785"/>
            <a:ext cx="16478249" cy="2009796"/>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685800" y="101202"/>
            <a:ext cx="17830800" cy="1296509"/>
          </a:xfrm>
          <a:prstGeom prst="rect">
            <a:avLst/>
          </a:prstGeom>
        </p:spPr>
        <p:txBody>
          <a:bodyPr wrap="square" lIns="0" tIns="0" rIns="0" bIns="0" rtlCol="0" anchor="t">
            <a:spAutoFit/>
          </a:bodyPr>
          <a:lstStyle/>
          <a:p>
            <a:pPr algn="ctr">
              <a:lnSpc>
                <a:spcPts val="10640"/>
              </a:lnSpc>
            </a:pPr>
            <a:r>
              <a:rPr lang="en-US" sz="6000" dirty="0">
                <a:solidFill>
                  <a:srgbClr val="A27535"/>
                </a:solidFill>
                <a:latin typeface="Bogart Bold"/>
              </a:rPr>
              <a:t>Random Forest Regression(98.89%)</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12" name="Picture 11">
            <a:extLst>
              <a:ext uri="{FF2B5EF4-FFF2-40B4-BE49-F238E27FC236}">
                <a16:creationId xmlns:a16="http://schemas.microsoft.com/office/drawing/2014/main" id="{CAE88205-9769-25B0-44FD-74C61BA7A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382" y="1993714"/>
            <a:ext cx="9199422" cy="7721785"/>
          </a:xfrm>
          <a:prstGeom prst="rect">
            <a:avLst/>
          </a:prstGeom>
        </p:spPr>
      </p:pic>
      <p:pic>
        <p:nvPicPr>
          <p:cNvPr id="6" name="Picture 5">
            <a:extLst>
              <a:ext uri="{FF2B5EF4-FFF2-40B4-BE49-F238E27FC236}">
                <a16:creationId xmlns:a16="http://schemas.microsoft.com/office/drawing/2014/main" id="{7790DCED-EDBE-2C85-0AAC-29AB4EF09C2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01755" y="1993713"/>
            <a:ext cx="9488565" cy="7721784"/>
          </a:xfrm>
          <a:prstGeom prst="rect">
            <a:avLst/>
          </a:prstGeom>
        </p:spPr>
      </p:pic>
      <p:pic>
        <p:nvPicPr>
          <p:cNvPr id="5" name="Picture 4">
            <a:extLst>
              <a:ext uri="{FF2B5EF4-FFF2-40B4-BE49-F238E27FC236}">
                <a16:creationId xmlns:a16="http://schemas.microsoft.com/office/drawing/2014/main" id="{0BB16ACF-F93C-96A9-E1B3-C73194365D3C}"/>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736061" y="9049302"/>
            <a:ext cx="3475293" cy="1737647"/>
          </a:xfrm>
          <a:prstGeom prst="rect">
            <a:avLst/>
          </a:prstGeom>
        </p:spPr>
      </p:pic>
      <p:pic>
        <p:nvPicPr>
          <p:cNvPr id="9" name="Picture 8">
            <a:extLst>
              <a:ext uri="{FF2B5EF4-FFF2-40B4-BE49-F238E27FC236}">
                <a16:creationId xmlns:a16="http://schemas.microsoft.com/office/drawing/2014/main" id="{061D2AAE-86ED-20E2-72D2-29E470908E0F}"/>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684573" y="8766359"/>
            <a:ext cx="3475293" cy="1737647"/>
          </a:xfrm>
          <a:prstGeom prst="rect">
            <a:avLst/>
          </a:prstGeom>
        </p:spPr>
      </p:pic>
    </p:spTree>
    <p:extLst>
      <p:ext uri="{BB962C8B-B14F-4D97-AF65-F5344CB8AC3E}">
        <p14:creationId xmlns:p14="http://schemas.microsoft.com/office/powerpoint/2010/main" val="2771999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97F21A23-E04F-D368-5A08-4E607B1A0097}"/>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57065" y="963234"/>
            <a:ext cx="8175860" cy="98307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331670" y="1459029"/>
            <a:ext cx="8175858" cy="8839199"/>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228601" y="-101785"/>
            <a:ext cx="16478249" cy="2009796"/>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1828800" y="236003"/>
            <a:ext cx="19507200" cy="1296509"/>
          </a:xfrm>
          <a:prstGeom prst="rect">
            <a:avLst/>
          </a:prstGeom>
        </p:spPr>
        <p:txBody>
          <a:bodyPr wrap="square" lIns="0" tIns="0" rIns="0" bIns="0" rtlCol="0" anchor="t">
            <a:spAutoFit/>
          </a:bodyPr>
          <a:lstStyle/>
          <a:p>
            <a:pPr algn="ctr">
              <a:lnSpc>
                <a:spcPts val="10640"/>
              </a:lnSpc>
            </a:pPr>
            <a:r>
              <a:rPr lang="en-US" sz="7200" dirty="0">
                <a:solidFill>
                  <a:srgbClr val="A27535"/>
                </a:solidFill>
                <a:latin typeface="Bogart Bold"/>
              </a:rPr>
              <a:t>KNN-Regression(93.39%)</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4" name="Picture 3">
            <a:extLst>
              <a:ext uri="{FF2B5EF4-FFF2-40B4-BE49-F238E27FC236}">
                <a16:creationId xmlns:a16="http://schemas.microsoft.com/office/drawing/2014/main" id="{53ABE653-DDD4-969D-EFE9-F0C966067CC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7610" y="1790697"/>
            <a:ext cx="10190017" cy="7924803"/>
          </a:xfrm>
          <a:prstGeom prst="rect">
            <a:avLst/>
          </a:prstGeom>
        </p:spPr>
      </p:pic>
      <p:pic>
        <p:nvPicPr>
          <p:cNvPr id="6" name="Picture 5">
            <a:extLst>
              <a:ext uri="{FF2B5EF4-FFF2-40B4-BE49-F238E27FC236}">
                <a16:creationId xmlns:a16="http://schemas.microsoft.com/office/drawing/2014/main" id="{7790DCED-EDBE-2C85-0AAC-29AB4EF09C2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229600" y="1790697"/>
            <a:ext cx="9635594" cy="7924803"/>
          </a:xfrm>
          <a:prstGeom prst="rect">
            <a:avLst/>
          </a:prstGeom>
        </p:spPr>
      </p:pic>
    </p:spTree>
    <p:extLst>
      <p:ext uri="{BB962C8B-B14F-4D97-AF65-F5344CB8AC3E}">
        <p14:creationId xmlns:p14="http://schemas.microsoft.com/office/powerpoint/2010/main" val="1922750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15E14D69-D170-39BE-9B1F-4D7CBF77277F}"/>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57065" y="963234"/>
            <a:ext cx="8175860" cy="98307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331670" y="1459029"/>
            <a:ext cx="8175858" cy="8839199"/>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228601" y="-101785"/>
            <a:ext cx="16478249" cy="2009796"/>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685800" y="213071"/>
            <a:ext cx="17830800" cy="1296509"/>
          </a:xfrm>
          <a:prstGeom prst="rect">
            <a:avLst/>
          </a:prstGeom>
        </p:spPr>
        <p:txBody>
          <a:bodyPr wrap="square" lIns="0" tIns="0" rIns="0" bIns="0" rtlCol="0" anchor="t">
            <a:spAutoFit/>
          </a:bodyPr>
          <a:lstStyle/>
          <a:p>
            <a:pPr algn="ctr">
              <a:lnSpc>
                <a:spcPts val="10640"/>
              </a:lnSpc>
            </a:pPr>
            <a:r>
              <a:rPr lang="en-US" sz="6600" dirty="0">
                <a:solidFill>
                  <a:srgbClr val="A27535"/>
                </a:solidFill>
                <a:latin typeface="Bogart Bold"/>
              </a:rPr>
              <a:t>Decision Tree Regression(98.41%)</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12" name="Picture 11">
            <a:extLst>
              <a:ext uri="{FF2B5EF4-FFF2-40B4-BE49-F238E27FC236}">
                <a16:creationId xmlns:a16="http://schemas.microsoft.com/office/drawing/2014/main" id="{D7F86936-A3A9-7958-0329-B4DB894BD7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57201" y="1934099"/>
            <a:ext cx="9353548" cy="7705201"/>
          </a:xfrm>
          <a:prstGeom prst="rect">
            <a:avLst/>
          </a:prstGeom>
        </p:spPr>
      </p:pic>
      <p:pic>
        <p:nvPicPr>
          <p:cNvPr id="6" name="Picture 5">
            <a:extLst>
              <a:ext uri="{FF2B5EF4-FFF2-40B4-BE49-F238E27FC236}">
                <a16:creationId xmlns:a16="http://schemas.microsoft.com/office/drawing/2014/main" id="{7790DCED-EDBE-2C85-0AAC-29AB4EF09C2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144000" y="1790697"/>
            <a:ext cx="8997882" cy="7848603"/>
          </a:xfrm>
          <a:prstGeom prst="rect">
            <a:avLst/>
          </a:prstGeom>
        </p:spPr>
      </p:pic>
      <p:pic>
        <p:nvPicPr>
          <p:cNvPr id="5" name="Picture 4">
            <a:extLst>
              <a:ext uri="{FF2B5EF4-FFF2-40B4-BE49-F238E27FC236}">
                <a16:creationId xmlns:a16="http://schemas.microsoft.com/office/drawing/2014/main" id="{D798398F-5F6C-D1DD-F3CF-708AA8C87C13}"/>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790425" y="8833702"/>
            <a:ext cx="3475293" cy="1737647"/>
          </a:xfrm>
          <a:prstGeom prst="rect">
            <a:avLst/>
          </a:prstGeom>
        </p:spPr>
      </p:pic>
      <p:pic>
        <p:nvPicPr>
          <p:cNvPr id="9" name="Picture 8">
            <a:extLst>
              <a:ext uri="{FF2B5EF4-FFF2-40B4-BE49-F238E27FC236}">
                <a16:creationId xmlns:a16="http://schemas.microsoft.com/office/drawing/2014/main" id="{EEC64BBC-A58C-00D8-D31C-09CC89BEB365}"/>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876025" y="8496301"/>
            <a:ext cx="3475293" cy="1737647"/>
          </a:xfrm>
          <a:prstGeom prst="rect">
            <a:avLst/>
          </a:prstGeom>
        </p:spPr>
      </p:pic>
    </p:spTree>
    <p:extLst>
      <p:ext uri="{BB962C8B-B14F-4D97-AF65-F5344CB8AC3E}">
        <p14:creationId xmlns:p14="http://schemas.microsoft.com/office/powerpoint/2010/main" val="849017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871AA8F-EC69-1873-24B0-F5CBB9B92174}"/>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57065" y="963234"/>
            <a:ext cx="8175860" cy="98307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331670" y="1459029"/>
            <a:ext cx="8175858" cy="8839199"/>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590551" y="-147397"/>
            <a:ext cx="16478249" cy="2009796"/>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685800" y="213071"/>
            <a:ext cx="17830800" cy="1296509"/>
          </a:xfrm>
          <a:prstGeom prst="rect">
            <a:avLst/>
          </a:prstGeom>
        </p:spPr>
        <p:txBody>
          <a:bodyPr wrap="square" lIns="0" tIns="0" rIns="0" bIns="0" rtlCol="0" anchor="t">
            <a:spAutoFit/>
          </a:bodyPr>
          <a:lstStyle/>
          <a:p>
            <a:pPr algn="ctr">
              <a:lnSpc>
                <a:spcPts val="10640"/>
              </a:lnSpc>
            </a:pPr>
            <a:r>
              <a:rPr lang="en-US" sz="6600" dirty="0">
                <a:solidFill>
                  <a:srgbClr val="A27535"/>
                </a:solidFill>
                <a:latin typeface="Bogart Bold"/>
              </a:rPr>
              <a:t>USE MIN MAX SCALER</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16111C84-407F-5D07-7AEF-C06FEB21D5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146" y="1944353"/>
            <a:ext cx="17645454" cy="1678311"/>
          </a:xfrm>
          <a:prstGeom prst="rect">
            <a:avLst/>
          </a:prstGeom>
        </p:spPr>
      </p:pic>
      <p:pic>
        <p:nvPicPr>
          <p:cNvPr id="11" name="Picture 10">
            <a:extLst>
              <a:ext uri="{FF2B5EF4-FFF2-40B4-BE49-F238E27FC236}">
                <a16:creationId xmlns:a16="http://schemas.microsoft.com/office/drawing/2014/main" id="{2AD91859-B356-BA03-9ECF-7B26406340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722" y="3630651"/>
            <a:ext cx="8780048" cy="3073016"/>
          </a:xfrm>
          <a:prstGeom prst="rect">
            <a:avLst/>
          </a:prstGeom>
        </p:spPr>
      </p:pic>
      <p:pic>
        <p:nvPicPr>
          <p:cNvPr id="13" name="Picture 12">
            <a:extLst>
              <a:ext uri="{FF2B5EF4-FFF2-40B4-BE49-F238E27FC236}">
                <a16:creationId xmlns:a16="http://schemas.microsoft.com/office/drawing/2014/main" id="{301704A3-C223-C680-1D95-D7C14927C48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686104" y="3630650"/>
            <a:ext cx="9333271" cy="3073015"/>
          </a:xfrm>
          <a:prstGeom prst="rect">
            <a:avLst/>
          </a:prstGeom>
        </p:spPr>
      </p:pic>
      <p:pic>
        <p:nvPicPr>
          <p:cNvPr id="14" name="Picture 13">
            <a:extLst>
              <a:ext uri="{FF2B5EF4-FFF2-40B4-BE49-F238E27FC236}">
                <a16:creationId xmlns:a16="http://schemas.microsoft.com/office/drawing/2014/main" id="{EF2777F2-F404-242C-294A-1A1653C0B42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16724" y="6664337"/>
            <a:ext cx="9366963" cy="2928234"/>
          </a:xfrm>
          <a:prstGeom prst="rect">
            <a:avLst/>
          </a:prstGeom>
        </p:spPr>
      </p:pic>
      <p:pic>
        <p:nvPicPr>
          <p:cNvPr id="15" name="Picture 14">
            <a:extLst>
              <a:ext uri="{FF2B5EF4-FFF2-40B4-BE49-F238E27FC236}">
                <a16:creationId xmlns:a16="http://schemas.microsoft.com/office/drawing/2014/main" id="{15E36DFC-A8BD-91D7-F38C-7555D1FF06C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645089" y="6564685"/>
            <a:ext cx="9360565" cy="3073014"/>
          </a:xfrm>
          <a:prstGeom prst="rect">
            <a:avLst/>
          </a:prstGeom>
        </p:spPr>
      </p:pic>
      <p:pic>
        <p:nvPicPr>
          <p:cNvPr id="6" name="Picture 5">
            <a:extLst>
              <a:ext uri="{FF2B5EF4-FFF2-40B4-BE49-F238E27FC236}">
                <a16:creationId xmlns:a16="http://schemas.microsoft.com/office/drawing/2014/main" id="{CF13791F-4965-3D70-C8BA-7D57CA78651F}"/>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4901086" y="-92421"/>
            <a:ext cx="3048006" cy="2996190"/>
          </a:xfrm>
          <a:prstGeom prst="rect">
            <a:avLst/>
          </a:prstGeom>
        </p:spPr>
      </p:pic>
    </p:spTree>
    <p:extLst>
      <p:ext uri="{BB962C8B-B14F-4D97-AF65-F5344CB8AC3E}">
        <p14:creationId xmlns:p14="http://schemas.microsoft.com/office/powerpoint/2010/main" val="92082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C41E7158-64F1-A984-79EE-50D7B1CF7DCE}"/>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57065" y="963234"/>
            <a:ext cx="8175860" cy="98307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331670" y="1459029"/>
            <a:ext cx="8175858" cy="8839199"/>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557894" y="-115269"/>
            <a:ext cx="16478249" cy="2009796"/>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29296" y="189460"/>
            <a:ext cx="17830800" cy="1296509"/>
          </a:xfrm>
          <a:prstGeom prst="rect">
            <a:avLst/>
          </a:prstGeom>
        </p:spPr>
        <p:txBody>
          <a:bodyPr wrap="square" lIns="0" tIns="0" rIns="0" bIns="0" rtlCol="0" anchor="t">
            <a:spAutoFit/>
          </a:bodyPr>
          <a:lstStyle/>
          <a:p>
            <a:pPr algn="ctr">
              <a:lnSpc>
                <a:spcPts val="10640"/>
              </a:lnSpc>
            </a:pPr>
            <a:r>
              <a:rPr lang="en-US" sz="6600" dirty="0">
                <a:solidFill>
                  <a:srgbClr val="A27535"/>
                </a:solidFill>
                <a:latin typeface="Bogart Bold"/>
              </a:rPr>
              <a:t>USING NORMALIZATION</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16111C84-407F-5D07-7AEF-C06FEB21D5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8588" y="1827247"/>
            <a:ext cx="16493487" cy="1678311"/>
          </a:xfrm>
          <a:prstGeom prst="rect">
            <a:avLst/>
          </a:prstGeom>
        </p:spPr>
      </p:pic>
      <p:pic>
        <p:nvPicPr>
          <p:cNvPr id="11" name="Picture 10">
            <a:extLst>
              <a:ext uri="{FF2B5EF4-FFF2-40B4-BE49-F238E27FC236}">
                <a16:creationId xmlns:a16="http://schemas.microsoft.com/office/drawing/2014/main" id="{2AD91859-B356-BA03-9ECF-7B264063409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3589" y="3630651"/>
            <a:ext cx="8592314" cy="3073016"/>
          </a:xfrm>
          <a:prstGeom prst="rect">
            <a:avLst/>
          </a:prstGeom>
        </p:spPr>
      </p:pic>
      <p:pic>
        <p:nvPicPr>
          <p:cNvPr id="13" name="Picture 12">
            <a:extLst>
              <a:ext uri="{FF2B5EF4-FFF2-40B4-BE49-F238E27FC236}">
                <a16:creationId xmlns:a16="http://schemas.microsoft.com/office/drawing/2014/main" id="{301704A3-C223-C680-1D95-D7C14927C48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686104" y="3640211"/>
            <a:ext cx="9333271" cy="3073016"/>
          </a:xfrm>
          <a:prstGeom prst="rect">
            <a:avLst/>
          </a:prstGeom>
        </p:spPr>
      </p:pic>
      <p:pic>
        <p:nvPicPr>
          <p:cNvPr id="14" name="Picture 13">
            <a:extLst>
              <a:ext uri="{FF2B5EF4-FFF2-40B4-BE49-F238E27FC236}">
                <a16:creationId xmlns:a16="http://schemas.microsoft.com/office/drawing/2014/main" id="{EF2777F2-F404-242C-294A-1A1653C0B42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16724" y="6713228"/>
            <a:ext cx="9366963" cy="2830452"/>
          </a:xfrm>
          <a:prstGeom prst="rect">
            <a:avLst/>
          </a:prstGeom>
        </p:spPr>
      </p:pic>
      <p:pic>
        <p:nvPicPr>
          <p:cNvPr id="15" name="Picture 14">
            <a:extLst>
              <a:ext uri="{FF2B5EF4-FFF2-40B4-BE49-F238E27FC236}">
                <a16:creationId xmlns:a16="http://schemas.microsoft.com/office/drawing/2014/main" id="{15E36DFC-A8BD-91D7-F38C-7555D1FF06C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965904" y="6703663"/>
            <a:ext cx="8669938" cy="2934035"/>
          </a:xfrm>
          <a:prstGeom prst="rect">
            <a:avLst/>
          </a:prstGeom>
        </p:spPr>
      </p:pic>
    </p:spTree>
    <p:extLst>
      <p:ext uri="{BB962C8B-B14F-4D97-AF65-F5344CB8AC3E}">
        <p14:creationId xmlns:p14="http://schemas.microsoft.com/office/powerpoint/2010/main" val="2322891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AE281F9E-B173-7A77-9394-1C8A7368B2F4}"/>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57065" y="963234"/>
            <a:ext cx="8175860" cy="98307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331670" y="1459029"/>
            <a:ext cx="8175858" cy="8839199"/>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557894" y="-115269"/>
            <a:ext cx="16478249" cy="2009796"/>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29296" y="189460"/>
            <a:ext cx="17830800" cy="1296509"/>
          </a:xfrm>
          <a:prstGeom prst="rect">
            <a:avLst/>
          </a:prstGeom>
        </p:spPr>
        <p:txBody>
          <a:bodyPr wrap="square" lIns="0" tIns="0" rIns="0" bIns="0" rtlCol="0" anchor="t">
            <a:spAutoFit/>
          </a:bodyPr>
          <a:lstStyle/>
          <a:p>
            <a:pPr algn="ctr">
              <a:lnSpc>
                <a:spcPts val="10640"/>
              </a:lnSpc>
            </a:pPr>
            <a:r>
              <a:rPr lang="en-US" sz="6600" dirty="0">
                <a:solidFill>
                  <a:srgbClr val="A27535"/>
                </a:solidFill>
                <a:latin typeface="Bogart Bold"/>
              </a:rPr>
              <a:t>Normalization and </a:t>
            </a:r>
            <a:r>
              <a:rPr lang="en-US" sz="6600" dirty="0" err="1">
                <a:solidFill>
                  <a:srgbClr val="A27535"/>
                </a:solidFill>
                <a:latin typeface="Bogart Bold"/>
              </a:rPr>
              <a:t>MinMaxScaler</a:t>
            </a:r>
            <a:endParaRPr lang="en-US" sz="6600" dirty="0">
              <a:solidFill>
                <a:srgbClr val="A27535"/>
              </a:solidFill>
              <a:latin typeface="Bogart Bold"/>
            </a:endParaRP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16111C84-407F-5D07-7AEF-C06FEB21D5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57894" y="1827247"/>
            <a:ext cx="17172212" cy="1678311"/>
          </a:xfrm>
          <a:prstGeom prst="rect">
            <a:avLst/>
          </a:prstGeom>
        </p:spPr>
      </p:pic>
      <p:pic>
        <p:nvPicPr>
          <p:cNvPr id="11" name="Picture 10">
            <a:extLst>
              <a:ext uri="{FF2B5EF4-FFF2-40B4-BE49-F238E27FC236}">
                <a16:creationId xmlns:a16="http://schemas.microsoft.com/office/drawing/2014/main" id="{2AD91859-B356-BA03-9ECF-7B264063409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73589" y="3481163"/>
            <a:ext cx="8592314" cy="3073016"/>
          </a:xfrm>
          <a:prstGeom prst="rect">
            <a:avLst/>
          </a:prstGeom>
        </p:spPr>
      </p:pic>
      <p:pic>
        <p:nvPicPr>
          <p:cNvPr id="13" name="Picture 12">
            <a:extLst>
              <a:ext uri="{FF2B5EF4-FFF2-40B4-BE49-F238E27FC236}">
                <a16:creationId xmlns:a16="http://schemas.microsoft.com/office/drawing/2014/main" id="{301704A3-C223-C680-1D95-D7C14927C48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686104" y="3424448"/>
            <a:ext cx="9333271" cy="3073016"/>
          </a:xfrm>
          <a:prstGeom prst="rect">
            <a:avLst/>
          </a:prstGeom>
        </p:spPr>
      </p:pic>
      <p:pic>
        <p:nvPicPr>
          <p:cNvPr id="14" name="Picture 13">
            <a:extLst>
              <a:ext uri="{FF2B5EF4-FFF2-40B4-BE49-F238E27FC236}">
                <a16:creationId xmlns:a16="http://schemas.microsoft.com/office/drawing/2014/main" id="{EF2777F2-F404-242C-294A-1A1653C0B42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16724" y="6497464"/>
            <a:ext cx="9366963" cy="3140234"/>
          </a:xfrm>
          <a:prstGeom prst="rect">
            <a:avLst/>
          </a:prstGeom>
        </p:spPr>
      </p:pic>
      <p:pic>
        <p:nvPicPr>
          <p:cNvPr id="15" name="Picture 14">
            <a:extLst>
              <a:ext uri="{FF2B5EF4-FFF2-40B4-BE49-F238E27FC236}">
                <a16:creationId xmlns:a16="http://schemas.microsoft.com/office/drawing/2014/main" id="{15E36DFC-A8BD-91D7-F38C-7555D1FF06C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686104" y="6355363"/>
            <a:ext cx="9228307" cy="3282335"/>
          </a:xfrm>
          <a:prstGeom prst="rect">
            <a:avLst/>
          </a:prstGeom>
        </p:spPr>
      </p:pic>
    </p:spTree>
    <p:extLst>
      <p:ext uri="{BB962C8B-B14F-4D97-AF65-F5344CB8AC3E}">
        <p14:creationId xmlns:p14="http://schemas.microsoft.com/office/powerpoint/2010/main" val="2448957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C1F6C438-F1D4-C420-52FC-5FCD3FE647B4}"/>
              </a:ext>
            </a:extLst>
          </p:cNvPr>
          <p:cNvSpPr/>
          <p:nvPr/>
        </p:nvSpPr>
        <p:spPr>
          <a:xfrm>
            <a:off x="-289348" y="647700"/>
            <a:ext cx="18577348" cy="9639300"/>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txBody>
          <a:bodyPr/>
          <a:lstStyle/>
          <a:p>
            <a:endParaRPr lang="en-US" dirty="0"/>
          </a:p>
        </p:txBody>
      </p:sp>
      <p:sp>
        <p:nvSpPr>
          <p:cNvPr id="2" name="Freeform 2"/>
          <p:cNvSpPr/>
          <p:nvPr/>
        </p:nvSpPr>
        <p:spPr>
          <a:xfrm flipH="1">
            <a:off x="119356" y="3072856"/>
            <a:ext cx="3876088" cy="5637358"/>
          </a:xfrm>
          <a:custGeom>
            <a:avLst/>
            <a:gdLst/>
            <a:ahLst/>
            <a:cxnLst/>
            <a:rect l="l" t="t" r="r" b="b"/>
            <a:pathLst>
              <a:path w="4401333" h="4356743">
                <a:moveTo>
                  <a:pt x="4401334" y="0"/>
                </a:moveTo>
                <a:lnTo>
                  <a:pt x="0" y="0"/>
                </a:lnTo>
                <a:lnTo>
                  <a:pt x="0" y="4356743"/>
                </a:lnTo>
                <a:lnTo>
                  <a:pt x="4401334" y="4356743"/>
                </a:lnTo>
                <a:lnTo>
                  <a:pt x="4401334" y="0"/>
                </a:lnTo>
                <a:close/>
              </a:path>
            </a:pathLst>
          </a:custGeom>
          <a:blipFill>
            <a:blip r:embed="rId4"/>
            <a:stretch>
              <a:fillRect l="-15554" r="-15554"/>
            </a:stretch>
          </a:blipFill>
        </p:spPr>
        <p:txBody>
          <a:bodyPr/>
          <a:lstStyle/>
          <a:p>
            <a:endParaRPr lang="en-US"/>
          </a:p>
        </p:txBody>
      </p:sp>
      <p:sp>
        <p:nvSpPr>
          <p:cNvPr id="3" name="Freeform 3"/>
          <p:cNvSpPr/>
          <p:nvPr/>
        </p:nvSpPr>
        <p:spPr>
          <a:xfrm flipH="1">
            <a:off x="4464106" y="3073177"/>
            <a:ext cx="4217813" cy="5637358"/>
          </a:xfrm>
          <a:custGeom>
            <a:avLst/>
            <a:gdLst/>
            <a:ahLst/>
            <a:cxnLst/>
            <a:rect l="l" t="t" r="r" b="b"/>
            <a:pathLst>
              <a:path w="4401333" h="4356743">
                <a:moveTo>
                  <a:pt x="4401333" y="0"/>
                </a:moveTo>
                <a:lnTo>
                  <a:pt x="0" y="0"/>
                </a:lnTo>
                <a:lnTo>
                  <a:pt x="0" y="4356743"/>
                </a:lnTo>
                <a:lnTo>
                  <a:pt x="4401333" y="4356743"/>
                </a:lnTo>
                <a:lnTo>
                  <a:pt x="4401333" y="0"/>
                </a:lnTo>
                <a:close/>
              </a:path>
            </a:pathLst>
          </a:custGeom>
          <a:blipFill>
            <a:blip r:embed="rId4"/>
            <a:stretch>
              <a:fillRect l="-15554" r="-15554"/>
            </a:stretch>
          </a:blipFill>
        </p:spPr>
        <p:txBody>
          <a:bodyPr/>
          <a:lstStyle/>
          <a:p>
            <a:endParaRPr lang="en-US" dirty="0"/>
          </a:p>
        </p:txBody>
      </p:sp>
      <p:sp>
        <p:nvSpPr>
          <p:cNvPr id="4" name="Freeform 4"/>
          <p:cNvSpPr/>
          <p:nvPr/>
        </p:nvSpPr>
        <p:spPr>
          <a:xfrm>
            <a:off x="3765800" y="-140508"/>
            <a:ext cx="10756400" cy="2503308"/>
          </a:xfrm>
          <a:custGeom>
            <a:avLst/>
            <a:gdLst/>
            <a:ahLst/>
            <a:cxnLst/>
            <a:rect l="l" t="t" r="r" b="b"/>
            <a:pathLst>
              <a:path w="10756400" h="2503308">
                <a:moveTo>
                  <a:pt x="0" y="0"/>
                </a:moveTo>
                <a:lnTo>
                  <a:pt x="10756401" y="0"/>
                </a:lnTo>
                <a:lnTo>
                  <a:pt x="10756401"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6" name="Freeform 6"/>
          <p:cNvSpPr/>
          <p:nvPr/>
        </p:nvSpPr>
        <p:spPr>
          <a:xfrm>
            <a:off x="1522781" y="2733335"/>
            <a:ext cx="713696" cy="715484"/>
          </a:xfrm>
          <a:custGeom>
            <a:avLst/>
            <a:gdLst/>
            <a:ahLst/>
            <a:cxnLst/>
            <a:rect l="l" t="t" r="r" b="b"/>
            <a:pathLst>
              <a:path w="713696" h="715484">
                <a:moveTo>
                  <a:pt x="0" y="0"/>
                </a:moveTo>
                <a:lnTo>
                  <a:pt x="713695" y="0"/>
                </a:lnTo>
                <a:lnTo>
                  <a:pt x="713695" y="715484"/>
                </a:lnTo>
                <a:lnTo>
                  <a:pt x="0" y="715484"/>
                </a:lnTo>
                <a:lnTo>
                  <a:pt x="0" y="0"/>
                </a:lnTo>
                <a:close/>
              </a:path>
            </a:pathLst>
          </a:custGeom>
          <a:blipFill>
            <a:blip r:embed="rId7"/>
            <a:stretch>
              <a:fillRect/>
            </a:stretch>
          </a:blipFill>
        </p:spPr>
      </p:sp>
      <p:sp>
        <p:nvSpPr>
          <p:cNvPr id="7" name="TextBox 7"/>
          <p:cNvSpPr txBox="1"/>
          <p:nvPr/>
        </p:nvSpPr>
        <p:spPr>
          <a:xfrm>
            <a:off x="5992636" y="372885"/>
            <a:ext cx="6946700" cy="1359346"/>
          </a:xfrm>
          <a:prstGeom prst="rect">
            <a:avLst/>
          </a:prstGeom>
        </p:spPr>
        <p:txBody>
          <a:bodyPr wrap="square" lIns="0" tIns="0" rIns="0" bIns="0" rtlCol="0" anchor="t">
            <a:spAutoFit/>
          </a:bodyPr>
          <a:lstStyle/>
          <a:p>
            <a:pPr algn="ctr">
              <a:lnSpc>
                <a:spcPts val="10640"/>
              </a:lnSpc>
            </a:pPr>
            <a:r>
              <a:rPr lang="en-US" sz="7600" dirty="0">
                <a:solidFill>
                  <a:srgbClr val="FF0000"/>
                </a:solidFill>
                <a:latin typeface="Bogart Bold"/>
              </a:rPr>
              <a:t>Final Results</a:t>
            </a:r>
          </a:p>
        </p:txBody>
      </p:sp>
      <p:sp>
        <p:nvSpPr>
          <p:cNvPr id="11" name="Freeform 11"/>
          <p:cNvSpPr/>
          <p:nvPr/>
        </p:nvSpPr>
        <p:spPr>
          <a:xfrm>
            <a:off x="6194670" y="2811061"/>
            <a:ext cx="713696" cy="715484"/>
          </a:xfrm>
          <a:custGeom>
            <a:avLst/>
            <a:gdLst/>
            <a:ahLst/>
            <a:cxnLst/>
            <a:rect l="l" t="t" r="r" b="b"/>
            <a:pathLst>
              <a:path w="713696" h="715484">
                <a:moveTo>
                  <a:pt x="0" y="0"/>
                </a:moveTo>
                <a:lnTo>
                  <a:pt x="713696" y="0"/>
                </a:lnTo>
                <a:lnTo>
                  <a:pt x="713696" y="715484"/>
                </a:lnTo>
                <a:lnTo>
                  <a:pt x="0" y="715484"/>
                </a:lnTo>
                <a:lnTo>
                  <a:pt x="0" y="0"/>
                </a:lnTo>
                <a:close/>
              </a:path>
            </a:pathLst>
          </a:custGeom>
          <a:blipFill>
            <a:blip r:embed="rId7"/>
            <a:stretch>
              <a:fillRect/>
            </a:stretch>
          </a:blipFill>
        </p:spPr>
      </p:sp>
      <p:sp>
        <p:nvSpPr>
          <p:cNvPr id="15" name="Freeform 3">
            <a:extLst>
              <a:ext uri="{FF2B5EF4-FFF2-40B4-BE49-F238E27FC236}">
                <a16:creationId xmlns:a16="http://schemas.microsoft.com/office/drawing/2014/main" id="{75D83262-3782-85BF-763A-F16CFB675F44}"/>
              </a:ext>
            </a:extLst>
          </p:cNvPr>
          <p:cNvSpPr/>
          <p:nvPr/>
        </p:nvSpPr>
        <p:spPr>
          <a:xfrm flipH="1">
            <a:off x="9218934" y="3091077"/>
            <a:ext cx="4217813" cy="5637358"/>
          </a:xfrm>
          <a:custGeom>
            <a:avLst/>
            <a:gdLst/>
            <a:ahLst/>
            <a:cxnLst/>
            <a:rect l="l" t="t" r="r" b="b"/>
            <a:pathLst>
              <a:path w="4401333" h="4356743">
                <a:moveTo>
                  <a:pt x="4401333" y="0"/>
                </a:moveTo>
                <a:lnTo>
                  <a:pt x="0" y="0"/>
                </a:lnTo>
                <a:lnTo>
                  <a:pt x="0" y="4356743"/>
                </a:lnTo>
                <a:lnTo>
                  <a:pt x="4401333" y="4356743"/>
                </a:lnTo>
                <a:lnTo>
                  <a:pt x="4401333" y="0"/>
                </a:lnTo>
                <a:close/>
              </a:path>
            </a:pathLst>
          </a:custGeom>
          <a:blipFill>
            <a:blip r:embed="rId4"/>
            <a:stretch>
              <a:fillRect l="-15554" r="-15554"/>
            </a:stretch>
          </a:blipFill>
        </p:spPr>
        <p:txBody>
          <a:bodyPr/>
          <a:lstStyle/>
          <a:p>
            <a:endParaRPr lang="en-US" dirty="0"/>
          </a:p>
        </p:txBody>
      </p:sp>
      <p:sp>
        <p:nvSpPr>
          <p:cNvPr id="16" name="Freeform 3">
            <a:extLst>
              <a:ext uri="{FF2B5EF4-FFF2-40B4-BE49-F238E27FC236}">
                <a16:creationId xmlns:a16="http://schemas.microsoft.com/office/drawing/2014/main" id="{B575E6ED-C95E-CA36-B412-995F9236532E}"/>
              </a:ext>
            </a:extLst>
          </p:cNvPr>
          <p:cNvSpPr/>
          <p:nvPr/>
        </p:nvSpPr>
        <p:spPr>
          <a:xfrm flipH="1">
            <a:off x="13786364" y="3072856"/>
            <a:ext cx="4217813" cy="5637358"/>
          </a:xfrm>
          <a:custGeom>
            <a:avLst/>
            <a:gdLst/>
            <a:ahLst/>
            <a:cxnLst/>
            <a:rect l="l" t="t" r="r" b="b"/>
            <a:pathLst>
              <a:path w="4401333" h="4356743">
                <a:moveTo>
                  <a:pt x="4401333" y="0"/>
                </a:moveTo>
                <a:lnTo>
                  <a:pt x="0" y="0"/>
                </a:lnTo>
                <a:lnTo>
                  <a:pt x="0" y="4356743"/>
                </a:lnTo>
                <a:lnTo>
                  <a:pt x="4401333" y="4356743"/>
                </a:lnTo>
                <a:lnTo>
                  <a:pt x="4401333" y="0"/>
                </a:lnTo>
                <a:close/>
              </a:path>
            </a:pathLst>
          </a:custGeom>
          <a:blipFill>
            <a:blip r:embed="rId4"/>
            <a:stretch>
              <a:fillRect l="-15554" r="-15554"/>
            </a:stretch>
          </a:blipFill>
        </p:spPr>
        <p:txBody>
          <a:bodyPr/>
          <a:lstStyle/>
          <a:p>
            <a:endParaRPr lang="en-US" dirty="0"/>
          </a:p>
        </p:txBody>
      </p:sp>
      <p:sp>
        <p:nvSpPr>
          <p:cNvPr id="17" name="Freeform 11">
            <a:extLst>
              <a:ext uri="{FF2B5EF4-FFF2-40B4-BE49-F238E27FC236}">
                <a16:creationId xmlns:a16="http://schemas.microsoft.com/office/drawing/2014/main" id="{3BF1235A-3249-F779-88BC-CB35F3669020}"/>
              </a:ext>
            </a:extLst>
          </p:cNvPr>
          <p:cNvSpPr/>
          <p:nvPr/>
        </p:nvSpPr>
        <p:spPr>
          <a:xfrm>
            <a:off x="11031063" y="2876193"/>
            <a:ext cx="713696" cy="715484"/>
          </a:xfrm>
          <a:custGeom>
            <a:avLst/>
            <a:gdLst/>
            <a:ahLst/>
            <a:cxnLst/>
            <a:rect l="l" t="t" r="r" b="b"/>
            <a:pathLst>
              <a:path w="713696" h="715484">
                <a:moveTo>
                  <a:pt x="0" y="0"/>
                </a:moveTo>
                <a:lnTo>
                  <a:pt x="713696" y="0"/>
                </a:lnTo>
                <a:lnTo>
                  <a:pt x="713696" y="715484"/>
                </a:lnTo>
                <a:lnTo>
                  <a:pt x="0" y="715484"/>
                </a:lnTo>
                <a:lnTo>
                  <a:pt x="0" y="0"/>
                </a:lnTo>
                <a:close/>
              </a:path>
            </a:pathLst>
          </a:custGeom>
          <a:blipFill>
            <a:blip r:embed="rId7"/>
            <a:stretch>
              <a:fillRect/>
            </a:stretch>
          </a:blipFill>
        </p:spPr>
      </p:sp>
      <p:sp>
        <p:nvSpPr>
          <p:cNvPr id="18" name="Freeform 11">
            <a:extLst>
              <a:ext uri="{FF2B5EF4-FFF2-40B4-BE49-F238E27FC236}">
                <a16:creationId xmlns:a16="http://schemas.microsoft.com/office/drawing/2014/main" id="{AB3A46B1-5285-F642-474E-957010D143B3}"/>
              </a:ext>
            </a:extLst>
          </p:cNvPr>
          <p:cNvSpPr/>
          <p:nvPr/>
        </p:nvSpPr>
        <p:spPr>
          <a:xfrm>
            <a:off x="15538423" y="2811061"/>
            <a:ext cx="713696" cy="715484"/>
          </a:xfrm>
          <a:custGeom>
            <a:avLst/>
            <a:gdLst/>
            <a:ahLst/>
            <a:cxnLst/>
            <a:rect l="l" t="t" r="r" b="b"/>
            <a:pathLst>
              <a:path w="713696" h="715484">
                <a:moveTo>
                  <a:pt x="0" y="0"/>
                </a:moveTo>
                <a:lnTo>
                  <a:pt x="713696" y="0"/>
                </a:lnTo>
                <a:lnTo>
                  <a:pt x="713696" y="715484"/>
                </a:lnTo>
                <a:lnTo>
                  <a:pt x="0" y="715484"/>
                </a:lnTo>
                <a:lnTo>
                  <a:pt x="0" y="0"/>
                </a:lnTo>
                <a:close/>
              </a:path>
            </a:pathLst>
          </a:custGeom>
          <a:blipFill>
            <a:blip r:embed="rId7"/>
            <a:stretch>
              <a:fillRect/>
            </a:stretch>
          </a:blipFill>
        </p:spPr>
      </p:sp>
      <p:sp>
        <p:nvSpPr>
          <p:cNvPr id="20" name="TextBox 9">
            <a:extLst>
              <a:ext uri="{FF2B5EF4-FFF2-40B4-BE49-F238E27FC236}">
                <a16:creationId xmlns:a16="http://schemas.microsoft.com/office/drawing/2014/main" id="{1758C326-0142-34C3-DAFB-93EFF9D3E0AF}"/>
              </a:ext>
            </a:extLst>
          </p:cNvPr>
          <p:cNvSpPr txBox="1"/>
          <p:nvPr/>
        </p:nvSpPr>
        <p:spPr>
          <a:xfrm>
            <a:off x="25936" y="3594581"/>
            <a:ext cx="4062928" cy="641201"/>
          </a:xfrm>
          <a:prstGeom prst="rect">
            <a:avLst/>
          </a:prstGeom>
        </p:spPr>
        <p:txBody>
          <a:bodyPr wrap="square" lIns="0" tIns="0" rIns="0" bIns="0" rtlCol="0" anchor="t">
            <a:spAutoFit/>
          </a:bodyPr>
          <a:lstStyle/>
          <a:p>
            <a:pPr algn="ctr">
              <a:lnSpc>
                <a:spcPts val="5040"/>
              </a:lnSpc>
            </a:pPr>
            <a:r>
              <a:rPr lang="en-US" sz="3600" dirty="0" err="1">
                <a:latin typeface="Bogart Bold"/>
              </a:rPr>
              <a:t>DataCleaning</a:t>
            </a:r>
            <a:endParaRPr lang="en-US" sz="3600" dirty="0">
              <a:latin typeface="Bogart Bold"/>
            </a:endParaRPr>
          </a:p>
        </p:txBody>
      </p:sp>
      <p:sp>
        <p:nvSpPr>
          <p:cNvPr id="9" name="TextBox 9"/>
          <p:cNvSpPr txBox="1"/>
          <p:nvPr/>
        </p:nvSpPr>
        <p:spPr>
          <a:xfrm>
            <a:off x="14067202" y="3526545"/>
            <a:ext cx="3656138" cy="1282402"/>
          </a:xfrm>
          <a:prstGeom prst="rect">
            <a:avLst/>
          </a:prstGeom>
        </p:spPr>
        <p:txBody>
          <a:bodyPr lIns="0" tIns="0" rIns="0" bIns="0" rtlCol="0" anchor="t">
            <a:spAutoFit/>
          </a:bodyPr>
          <a:lstStyle/>
          <a:p>
            <a:pPr algn="ctr">
              <a:lnSpc>
                <a:spcPts val="5040"/>
              </a:lnSpc>
            </a:pPr>
            <a:r>
              <a:rPr lang="en-US" sz="3600" dirty="0" err="1">
                <a:latin typeface="Bogart Bold"/>
              </a:rPr>
              <a:t>MinMaxScaler+Nomralization</a:t>
            </a:r>
            <a:endParaRPr lang="en-US" sz="3600" dirty="0">
              <a:latin typeface="TT Norms"/>
            </a:endParaRPr>
          </a:p>
        </p:txBody>
      </p:sp>
      <p:sp>
        <p:nvSpPr>
          <p:cNvPr id="21" name="TextBox 9">
            <a:extLst>
              <a:ext uri="{FF2B5EF4-FFF2-40B4-BE49-F238E27FC236}">
                <a16:creationId xmlns:a16="http://schemas.microsoft.com/office/drawing/2014/main" id="{9AB5D0D4-BFDF-888D-8388-8F6914AA2299}"/>
              </a:ext>
            </a:extLst>
          </p:cNvPr>
          <p:cNvSpPr txBox="1"/>
          <p:nvPr/>
        </p:nvSpPr>
        <p:spPr>
          <a:xfrm>
            <a:off x="9559842" y="3591677"/>
            <a:ext cx="3656138" cy="641201"/>
          </a:xfrm>
          <a:prstGeom prst="rect">
            <a:avLst/>
          </a:prstGeom>
        </p:spPr>
        <p:txBody>
          <a:bodyPr lIns="0" tIns="0" rIns="0" bIns="0" rtlCol="0" anchor="t">
            <a:spAutoFit/>
          </a:bodyPr>
          <a:lstStyle/>
          <a:p>
            <a:pPr algn="ctr">
              <a:lnSpc>
                <a:spcPts val="5040"/>
              </a:lnSpc>
            </a:pPr>
            <a:r>
              <a:rPr lang="en-US" sz="3600" dirty="0">
                <a:latin typeface="Bogart Bold"/>
              </a:rPr>
              <a:t>Normalization</a:t>
            </a:r>
          </a:p>
        </p:txBody>
      </p:sp>
      <p:sp>
        <p:nvSpPr>
          <p:cNvPr id="22" name="TextBox 9">
            <a:extLst>
              <a:ext uri="{FF2B5EF4-FFF2-40B4-BE49-F238E27FC236}">
                <a16:creationId xmlns:a16="http://schemas.microsoft.com/office/drawing/2014/main" id="{679A1A4A-B320-C7A0-5856-E73C50504A50}"/>
              </a:ext>
            </a:extLst>
          </p:cNvPr>
          <p:cNvSpPr txBox="1"/>
          <p:nvPr/>
        </p:nvSpPr>
        <p:spPr>
          <a:xfrm>
            <a:off x="4736137" y="3591676"/>
            <a:ext cx="3656138" cy="641201"/>
          </a:xfrm>
          <a:prstGeom prst="rect">
            <a:avLst/>
          </a:prstGeom>
        </p:spPr>
        <p:txBody>
          <a:bodyPr lIns="0" tIns="0" rIns="0" bIns="0" rtlCol="0" anchor="t">
            <a:spAutoFit/>
          </a:bodyPr>
          <a:lstStyle/>
          <a:p>
            <a:pPr algn="ctr">
              <a:lnSpc>
                <a:spcPts val="5040"/>
              </a:lnSpc>
            </a:pPr>
            <a:r>
              <a:rPr lang="en-US" sz="3600" dirty="0" err="1">
                <a:latin typeface="Bogart Bold"/>
              </a:rPr>
              <a:t>MinMaxScaler</a:t>
            </a:r>
            <a:endParaRPr lang="en-US" sz="3600" dirty="0">
              <a:latin typeface="Bogart Bold"/>
            </a:endParaRPr>
          </a:p>
        </p:txBody>
      </p:sp>
      <p:sp>
        <p:nvSpPr>
          <p:cNvPr id="23" name="TextBox 9">
            <a:extLst>
              <a:ext uri="{FF2B5EF4-FFF2-40B4-BE49-F238E27FC236}">
                <a16:creationId xmlns:a16="http://schemas.microsoft.com/office/drawing/2014/main" id="{36D1FF79-825B-1870-59C7-68846C0C64A9}"/>
              </a:ext>
            </a:extLst>
          </p:cNvPr>
          <p:cNvSpPr txBox="1"/>
          <p:nvPr/>
        </p:nvSpPr>
        <p:spPr>
          <a:xfrm>
            <a:off x="11248" y="4428164"/>
            <a:ext cx="325231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LR:86.58</a:t>
            </a:r>
          </a:p>
        </p:txBody>
      </p:sp>
      <p:sp>
        <p:nvSpPr>
          <p:cNvPr id="24" name="TextBox 9">
            <a:extLst>
              <a:ext uri="{FF2B5EF4-FFF2-40B4-BE49-F238E27FC236}">
                <a16:creationId xmlns:a16="http://schemas.microsoft.com/office/drawing/2014/main" id="{D7A538AE-C841-75E6-13B3-64E242DA9A81}"/>
              </a:ext>
            </a:extLst>
          </p:cNvPr>
          <p:cNvSpPr txBox="1"/>
          <p:nvPr/>
        </p:nvSpPr>
        <p:spPr>
          <a:xfrm>
            <a:off x="-219728" y="5334775"/>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Knn:93.39</a:t>
            </a:r>
          </a:p>
        </p:txBody>
      </p:sp>
      <p:sp>
        <p:nvSpPr>
          <p:cNvPr id="25" name="TextBox 9">
            <a:extLst>
              <a:ext uri="{FF2B5EF4-FFF2-40B4-BE49-F238E27FC236}">
                <a16:creationId xmlns:a16="http://schemas.microsoft.com/office/drawing/2014/main" id="{1BDEBC86-6F53-764B-12C9-572E6F371161}"/>
              </a:ext>
            </a:extLst>
          </p:cNvPr>
          <p:cNvSpPr txBox="1"/>
          <p:nvPr/>
        </p:nvSpPr>
        <p:spPr>
          <a:xfrm>
            <a:off x="-318053" y="6365394"/>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RF:98.89</a:t>
            </a:r>
          </a:p>
        </p:txBody>
      </p:sp>
      <p:sp>
        <p:nvSpPr>
          <p:cNvPr id="26" name="TextBox 9">
            <a:extLst>
              <a:ext uri="{FF2B5EF4-FFF2-40B4-BE49-F238E27FC236}">
                <a16:creationId xmlns:a16="http://schemas.microsoft.com/office/drawing/2014/main" id="{4324A0F3-6DC9-9F07-D4FD-21E08A9B43C8}"/>
              </a:ext>
            </a:extLst>
          </p:cNvPr>
          <p:cNvSpPr txBox="1"/>
          <p:nvPr/>
        </p:nvSpPr>
        <p:spPr>
          <a:xfrm>
            <a:off x="-253251" y="7291562"/>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DT:98.41</a:t>
            </a:r>
          </a:p>
        </p:txBody>
      </p:sp>
      <p:sp>
        <p:nvSpPr>
          <p:cNvPr id="29" name="TextBox 9">
            <a:extLst>
              <a:ext uri="{FF2B5EF4-FFF2-40B4-BE49-F238E27FC236}">
                <a16:creationId xmlns:a16="http://schemas.microsoft.com/office/drawing/2014/main" id="{582E3B84-2852-86BD-2173-E5CFA0ABD424}"/>
              </a:ext>
            </a:extLst>
          </p:cNvPr>
          <p:cNvSpPr txBox="1"/>
          <p:nvPr/>
        </p:nvSpPr>
        <p:spPr>
          <a:xfrm>
            <a:off x="4737130" y="4319991"/>
            <a:ext cx="325231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LR:89.76</a:t>
            </a:r>
          </a:p>
        </p:txBody>
      </p:sp>
      <p:sp>
        <p:nvSpPr>
          <p:cNvPr id="30" name="TextBox 9">
            <a:extLst>
              <a:ext uri="{FF2B5EF4-FFF2-40B4-BE49-F238E27FC236}">
                <a16:creationId xmlns:a16="http://schemas.microsoft.com/office/drawing/2014/main" id="{FE5D1533-D018-09BF-CA5B-D2AE95E10CCF}"/>
              </a:ext>
            </a:extLst>
          </p:cNvPr>
          <p:cNvSpPr txBox="1"/>
          <p:nvPr/>
        </p:nvSpPr>
        <p:spPr>
          <a:xfrm>
            <a:off x="4464106" y="5252325"/>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Knn:99.23</a:t>
            </a:r>
          </a:p>
        </p:txBody>
      </p:sp>
      <p:sp>
        <p:nvSpPr>
          <p:cNvPr id="31" name="TextBox 9">
            <a:extLst>
              <a:ext uri="{FF2B5EF4-FFF2-40B4-BE49-F238E27FC236}">
                <a16:creationId xmlns:a16="http://schemas.microsoft.com/office/drawing/2014/main" id="{75DE3EB4-B1A6-C04F-4077-1DBB78D75F36}"/>
              </a:ext>
            </a:extLst>
          </p:cNvPr>
          <p:cNvSpPr txBox="1"/>
          <p:nvPr/>
        </p:nvSpPr>
        <p:spPr>
          <a:xfrm>
            <a:off x="4297348" y="6241528"/>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RF:99.06</a:t>
            </a:r>
          </a:p>
        </p:txBody>
      </p:sp>
      <p:sp>
        <p:nvSpPr>
          <p:cNvPr id="32" name="TextBox 9">
            <a:extLst>
              <a:ext uri="{FF2B5EF4-FFF2-40B4-BE49-F238E27FC236}">
                <a16:creationId xmlns:a16="http://schemas.microsoft.com/office/drawing/2014/main" id="{416FC919-81C9-34A8-739B-5B7EA8F7C790}"/>
              </a:ext>
            </a:extLst>
          </p:cNvPr>
          <p:cNvSpPr txBox="1"/>
          <p:nvPr/>
        </p:nvSpPr>
        <p:spPr>
          <a:xfrm>
            <a:off x="4292116" y="7256917"/>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DT:98.57</a:t>
            </a:r>
          </a:p>
        </p:txBody>
      </p:sp>
      <p:sp>
        <p:nvSpPr>
          <p:cNvPr id="33" name="TextBox 9">
            <a:extLst>
              <a:ext uri="{FF2B5EF4-FFF2-40B4-BE49-F238E27FC236}">
                <a16:creationId xmlns:a16="http://schemas.microsoft.com/office/drawing/2014/main" id="{6E0E9BCB-93C3-A1ED-4796-D4064F79026B}"/>
              </a:ext>
            </a:extLst>
          </p:cNvPr>
          <p:cNvSpPr txBox="1"/>
          <p:nvPr/>
        </p:nvSpPr>
        <p:spPr>
          <a:xfrm>
            <a:off x="9465986" y="4362950"/>
            <a:ext cx="325231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LR:89.78</a:t>
            </a:r>
          </a:p>
        </p:txBody>
      </p:sp>
      <p:sp>
        <p:nvSpPr>
          <p:cNvPr id="34" name="TextBox 9">
            <a:extLst>
              <a:ext uri="{FF2B5EF4-FFF2-40B4-BE49-F238E27FC236}">
                <a16:creationId xmlns:a16="http://schemas.microsoft.com/office/drawing/2014/main" id="{233EB4E8-F3E2-EEDF-6FBA-5D2AEF47C6DC}"/>
              </a:ext>
            </a:extLst>
          </p:cNvPr>
          <p:cNvSpPr txBox="1"/>
          <p:nvPr/>
        </p:nvSpPr>
        <p:spPr>
          <a:xfrm>
            <a:off x="9127844" y="5334775"/>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Knn:94.89</a:t>
            </a:r>
          </a:p>
        </p:txBody>
      </p:sp>
      <p:sp>
        <p:nvSpPr>
          <p:cNvPr id="35" name="TextBox 9">
            <a:extLst>
              <a:ext uri="{FF2B5EF4-FFF2-40B4-BE49-F238E27FC236}">
                <a16:creationId xmlns:a16="http://schemas.microsoft.com/office/drawing/2014/main" id="{ACAD2875-86C6-7177-E1C8-C796E276B107}"/>
              </a:ext>
            </a:extLst>
          </p:cNvPr>
          <p:cNvSpPr txBox="1"/>
          <p:nvPr/>
        </p:nvSpPr>
        <p:spPr>
          <a:xfrm>
            <a:off x="9057161" y="6322467"/>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RF:98.08</a:t>
            </a:r>
          </a:p>
        </p:txBody>
      </p:sp>
      <p:sp>
        <p:nvSpPr>
          <p:cNvPr id="36" name="TextBox 9">
            <a:extLst>
              <a:ext uri="{FF2B5EF4-FFF2-40B4-BE49-F238E27FC236}">
                <a16:creationId xmlns:a16="http://schemas.microsoft.com/office/drawing/2014/main" id="{B44BC3E5-55CA-B996-9D8F-77D259A06304}"/>
              </a:ext>
            </a:extLst>
          </p:cNvPr>
          <p:cNvSpPr txBox="1"/>
          <p:nvPr/>
        </p:nvSpPr>
        <p:spPr>
          <a:xfrm>
            <a:off x="9076318" y="7291561"/>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DT:97.02</a:t>
            </a:r>
          </a:p>
        </p:txBody>
      </p:sp>
      <p:sp>
        <p:nvSpPr>
          <p:cNvPr id="45" name="TextBox 9">
            <a:extLst>
              <a:ext uri="{FF2B5EF4-FFF2-40B4-BE49-F238E27FC236}">
                <a16:creationId xmlns:a16="http://schemas.microsoft.com/office/drawing/2014/main" id="{2A994DEA-9FAA-6B47-3777-57F8879B415F}"/>
              </a:ext>
            </a:extLst>
          </p:cNvPr>
          <p:cNvSpPr txBox="1"/>
          <p:nvPr/>
        </p:nvSpPr>
        <p:spPr>
          <a:xfrm>
            <a:off x="14236214" y="4844539"/>
            <a:ext cx="325231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LR:92.31</a:t>
            </a:r>
          </a:p>
        </p:txBody>
      </p:sp>
      <p:sp>
        <p:nvSpPr>
          <p:cNvPr id="46" name="TextBox 9">
            <a:extLst>
              <a:ext uri="{FF2B5EF4-FFF2-40B4-BE49-F238E27FC236}">
                <a16:creationId xmlns:a16="http://schemas.microsoft.com/office/drawing/2014/main" id="{D9890891-D736-EC46-17A5-7DF8C46DBA01}"/>
              </a:ext>
            </a:extLst>
          </p:cNvPr>
          <p:cNvSpPr txBox="1"/>
          <p:nvPr/>
        </p:nvSpPr>
        <p:spPr>
          <a:xfrm>
            <a:off x="13941249" y="5645182"/>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Knn:97.99</a:t>
            </a:r>
          </a:p>
        </p:txBody>
      </p:sp>
      <p:sp>
        <p:nvSpPr>
          <p:cNvPr id="47" name="TextBox 9">
            <a:extLst>
              <a:ext uri="{FF2B5EF4-FFF2-40B4-BE49-F238E27FC236}">
                <a16:creationId xmlns:a16="http://schemas.microsoft.com/office/drawing/2014/main" id="{883E4955-920A-482A-5AE7-3867515D9263}"/>
              </a:ext>
            </a:extLst>
          </p:cNvPr>
          <p:cNvSpPr txBox="1"/>
          <p:nvPr/>
        </p:nvSpPr>
        <p:spPr>
          <a:xfrm>
            <a:off x="13805630" y="6347654"/>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RF:98.21</a:t>
            </a:r>
          </a:p>
        </p:txBody>
      </p:sp>
      <p:sp>
        <p:nvSpPr>
          <p:cNvPr id="48" name="TextBox 9">
            <a:extLst>
              <a:ext uri="{FF2B5EF4-FFF2-40B4-BE49-F238E27FC236}">
                <a16:creationId xmlns:a16="http://schemas.microsoft.com/office/drawing/2014/main" id="{EFB974D5-02AD-176D-11F0-ED35E6BDAB51}"/>
              </a:ext>
            </a:extLst>
          </p:cNvPr>
          <p:cNvSpPr txBox="1"/>
          <p:nvPr/>
        </p:nvSpPr>
        <p:spPr>
          <a:xfrm>
            <a:off x="13914964" y="7256916"/>
            <a:ext cx="4062928" cy="641201"/>
          </a:xfrm>
          <a:prstGeom prst="rect">
            <a:avLst/>
          </a:prstGeom>
        </p:spPr>
        <p:txBody>
          <a:bodyPr wrap="square" lIns="0" tIns="0" rIns="0" bIns="0" rtlCol="0" anchor="t">
            <a:spAutoFit/>
          </a:bodyPr>
          <a:lstStyle/>
          <a:p>
            <a:pPr algn="ctr">
              <a:lnSpc>
                <a:spcPts val="5040"/>
              </a:lnSpc>
            </a:pPr>
            <a:r>
              <a:rPr lang="en-US" sz="3600" dirty="0">
                <a:solidFill>
                  <a:srgbClr val="A27535"/>
                </a:solidFill>
                <a:latin typeface="Bogart Bold"/>
              </a:rPr>
              <a:t>DT:96.03</a:t>
            </a:r>
          </a:p>
        </p:txBody>
      </p:sp>
      <p:pic>
        <p:nvPicPr>
          <p:cNvPr id="50" name="Picture 49">
            <a:extLst>
              <a:ext uri="{FF2B5EF4-FFF2-40B4-BE49-F238E27FC236}">
                <a16:creationId xmlns:a16="http://schemas.microsoft.com/office/drawing/2014/main" id="{236B03B5-6B97-56FC-46CB-CB3D652128EB}"/>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5946428" y="69799"/>
            <a:ext cx="3048006" cy="2996190"/>
          </a:xfrm>
          <a:prstGeom prst="rect">
            <a:avLst/>
          </a:prstGeom>
        </p:spPr>
      </p:pic>
      <p:pic>
        <p:nvPicPr>
          <p:cNvPr id="52" name="Picture 51">
            <a:extLst>
              <a:ext uri="{FF2B5EF4-FFF2-40B4-BE49-F238E27FC236}">
                <a16:creationId xmlns:a16="http://schemas.microsoft.com/office/drawing/2014/main" id="{489BD5D0-8ABE-2CC3-A682-BB76274ED48A}"/>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95624" y="71222"/>
            <a:ext cx="3048006" cy="29961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DD09190E-AC42-3AE1-AC93-78486AE669DD}"/>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655581" y="1540281"/>
            <a:ext cx="7130238" cy="9677400"/>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740179" y="2073680"/>
            <a:ext cx="7130239" cy="8610600"/>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0" y="-164062"/>
            <a:ext cx="18288000" cy="297792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1790128" y="675495"/>
            <a:ext cx="14707743" cy="1359346"/>
          </a:xfrm>
          <a:prstGeom prst="rect">
            <a:avLst/>
          </a:prstGeom>
        </p:spPr>
        <p:txBody>
          <a:bodyPr wrap="square" lIns="0" tIns="0" rIns="0" bIns="0" rtlCol="0" anchor="t">
            <a:spAutoFit/>
          </a:bodyPr>
          <a:lstStyle/>
          <a:p>
            <a:pPr algn="ctr">
              <a:lnSpc>
                <a:spcPts val="10640"/>
              </a:lnSpc>
            </a:pPr>
            <a:r>
              <a:rPr lang="en-US" sz="7600" dirty="0">
                <a:solidFill>
                  <a:srgbClr val="FFC000"/>
                </a:solidFill>
                <a:latin typeface="Bogart Bold"/>
              </a:rPr>
              <a:t>PART2: </a:t>
            </a:r>
            <a:r>
              <a:rPr lang="en-US" sz="7600" dirty="0">
                <a:solidFill>
                  <a:srgbClr val="A27535"/>
                </a:solidFill>
                <a:latin typeface="Bogart Bold"/>
              </a:rPr>
              <a:t>Using Yahoo Finance </a:t>
            </a:r>
          </a:p>
        </p:txBody>
      </p:sp>
      <p:sp>
        <p:nvSpPr>
          <p:cNvPr id="7" name="TextBox 6">
            <a:extLst>
              <a:ext uri="{FF2B5EF4-FFF2-40B4-BE49-F238E27FC236}">
                <a16:creationId xmlns:a16="http://schemas.microsoft.com/office/drawing/2014/main" id="{2C4A6F44-33DC-DAE2-48F1-DF50FD9FAE4D}"/>
              </a:ext>
            </a:extLst>
          </p:cNvPr>
          <p:cNvSpPr txBox="1"/>
          <p:nvPr/>
        </p:nvSpPr>
        <p:spPr>
          <a:xfrm>
            <a:off x="609600" y="2874398"/>
            <a:ext cx="16611599" cy="7940635"/>
          </a:xfrm>
          <a:prstGeom prst="rect">
            <a:avLst/>
          </a:prstGeom>
          <a:noFill/>
        </p:spPr>
        <p:txBody>
          <a:bodyPr wrap="square">
            <a:spAutoFit/>
          </a:bodyPr>
          <a:lstStyle/>
          <a:p>
            <a:r>
              <a:rPr lang="en-US" sz="2400" dirty="0">
                <a:solidFill>
                  <a:srgbClr val="A27535"/>
                </a:solidFill>
                <a:latin typeface="Bogart Bold"/>
              </a:rPr>
              <a:t>Open:</a:t>
            </a:r>
            <a:br>
              <a:rPr lang="en-US" sz="2400" b="0" i="0" dirty="0">
                <a:solidFill>
                  <a:srgbClr val="374151"/>
                </a:solidFill>
                <a:effectLst/>
                <a:latin typeface="Söhne"/>
              </a:rPr>
            </a:br>
            <a:r>
              <a:rPr lang="en-US" sz="2400" b="0" i="0" dirty="0">
                <a:solidFill>
                  <a:srgbClr val="374151"/>
                </a:solidFill>
                <a:effectLst/>
                <a:latin typeface="Söhne"/>
              </a:rPr>
              <a:t>Definition: The opening price is the value of gold at the beginning of a trading period.</a:t>
            </a:r>
          </a:p>
          <a:p>
            <a:r>
              <a:rPr lang="en-US" sz="2400" b="0" i="0" dirty="0">
                <a:solidFill>
                  <a:srgbClr val="374151"/>
                </a:solidFill>
                <a:effectLst/>
                <a:latin typeface="Söhne"/>
              </a:rPr>
              <a:t>In Simple Words: It's how much gold is worth when trading starts.</a:t>
            </a:r>
            <a:br>
              <a:rPr lang="en-US" sz="2400" b="0" i="0" dirty="0">
                <a:solidFill>
                  <a:srgbClr val="374151"/>
                </a:solidFill>
                <a:effectLst/>
                <a:latin typeface="Söhne"/>
              </a:rPr>
            </a:br>
            <a:r>
              <a:rPr lang="en-US" sz="2400" dirty="0">
                <a:solidFill>
                  <a:srgbClr val="A27535"/>
                </a:solidFill>
                <a:latin typeface="Bogart Bold"/>
              </a:rPr>
              <a:t>High:</a:t>
            </a:r>
            <a:br>
              <a:rPr lang="en-US" sz="2400" b="0" i="0" dirty="0">
                <a:solidFill>
                  <a:srgbClr val="374151"/>
                </a:solidFill>
                <a:effectLst/>
                <a:latin typeface="Söhne"/>
              </a:rPr>
            </a:br>
            <a:r>
              <a:rPr lang="en-US" sz="2400" b="0" i="0" dirty="0">
                <a:solidFill>
                  <a:srgbClr val="374151"/>
                </a:solidFill>
                <a:effectLst/>
                <a:latin typeface="Söhne"/>
              </a:rPr>
              <a:t>Definition: The high price represents the highest value that gold reached during a specific trading period.</a:t>
            </a:r>
          </a:p>
          <a:p>
            <a:r>
              <a:rPr lang="en-US" sz="2400" b="0" i="0" dirty="0">
                <a:solidFill>
                  <a:srgbClr val="374151"/>
                </a:solidFill>
                <a:effectLst/>
                <a:latin typeface="Söhne"/>
              </a:rPr>
              <a:t>In Simple Words: It shows the peak value that gold reached in a given time..</a:t>
            </a:r>
            <a:br>
              <a:rPr lang="en-US" sz="2400" b="0" i="0" dirty="0">
                <a:solidFill>
                  <a:srgbClr val="374151"/>
                </a:solidFill>
                <a:effectLst/>
                <a:latin typeface="Söhne"/>
              </a:rPr>
            </a:br>
            <a:r>
              <a:rPr lang="en-US" sz="2400" dirty="0">
                <a:solidFill>
                  <a:srgbClr val="A27535"/>
                </a:solidFill>
                <a:latin typeface="Bogart Bold"/>
              </a:rPr>
              <a:t>Low:</a:t>
            </a:r>
            <a:br>
              <a:rPr lang="en-US" sz="2400" b="0" i="0" dirty="0">
                <a:solidFill>
                  <a:srgbClr val="374151"/>
                </a:solidFill>
                <a:effectLst/>
                <a:latin typeface="Söhne"/>
              </a:rPr>
            </a:br>
            <a:r>
              <a:rPr lang="en-US" sz="2400" b="0" i="0" dirty="0">
                <a:solidFill>
                  <a:srgbClr val="374151"/>
                </a:solidFill>
                <a:effectLst/>
                <a:latin typeface="Söhne"/>
              </a:rPr>
              <a:t>Definition: The low price is the lowest value that gold dropped to during a particular trading period.</a:t>
            </a:r>
          </a:p>
          <a:p>
            <a:r>
              <a:rPr lang="en-US" sz="2400" b="0" i="0" dirty="0">
                <a:solidFill>
                  <a:srgbClr val="374151"/>
                </a:solidFill>
                <a:effectLst/>
                <a:latin typeface="Söhne"/>
              </a:rPr>
              <a:t>In Simple Words: It indicates the lowest point gold reached within a specified time frame.</a:t>
            </a:r>
            <a:br>
              <a:rPr lang="en-US" sz="2400" b="0" i="0" dirty="0">
                <a:solidFill>
                  <a:srgbClr val="374151"/>
                </a:solidFill>
                <a:effectLst/>
                <a:latin typeface="Söhne"/>
              </a:rPr>
            </a:br>
            <a:r>
              <a:rPr lang="en-US" sz="2400" dirty="0">
                <a:solidFill>
                  <a:srgbClr val="A27535"/>
                </a:solidFill>
                <a:latin typeface="Bogart Bold"/>
              </a:rPr>
              <a:t>Close:</a:t>
            </a:r>
            <a:br>
              <a:rPr lang="en-US" sz="2400" b="0" i="0" dirty="0">
                <a:solidFill>
                  <a:srgbClr val="374151"/>
                </a:solidFill>
                <a:effectLst/>
                <a:latin typeface="Söhne"/>
              </a:rPr>
            </a:br>
            <a:r>
              <a:rPr lang="en-US" sz="2400" b="0" i="0" dirty="0">
                <a:solidFill>
                  <a:srgbClr val="374151"/>
                </a:solidFill>
                <a:effectLst/>
                <a:latin typeface="Söhne"/>
              </a:rPr>
              <a:t>Definition: The closing price is the value of gold at the end of a trading period.</a:t>
            </a:r>
          </a:p>
          <a:p>
            <a:r>
              <a:rPr lang="en-US" sz="2400" b="0" i="0" dirty="0">
                <a:solidFill>
                  <a:srgbClr val="374151"/>
                </a:solidFill>
                <a:effectLst/>
                <a:latin typeface="Söhne"/>
              </a:rPr>
              <a:t>In Simple Words: It's how much gold is worth when trading concludes.</a:t>
            </a:r>
            <a:br>
              <a:rPr lang="en-US" sz="2400" b="0" i="0" dirty="0">
                <a:solidFill>
                  <a:srgbClr val="374151"/>
                </a:solidFill>
                <a:effectLst/>
                <a:latin typeface="Söhne"/>
              </a:rPr>
            </a:br>
            <a:r>
              <a:rPr lang="en-US" sz="2400" dirty="0">
                <a:solidFill>
                  <a:srgbClr val="A27535"/>
                </a:solidFill>
                <a:latin typeface="Bogart Bold"/>
              </a:rPr>
              <a:t>Adj Close (Adjusted Close):</a:t>
            </a:r>
            <a:br>
              <a:rPr lang="en-US" sz="2400" b="0" i="0" dirty="0">
                <a:solidFill>
                  <a:srgbClr val="374151"/>
                </a:solidFill>
                <a:effectLst/>
                <a:latin typeface="Söhne"/>
              </a:rPr>
            </a:br>
            <a:r>
              <a:rPr lang="en-US" sz="2400" b="0" i="0" dirty="0">
                <a:solidFill>
                  <a:srgbClr val="374151"/>
                </a:solidFill>
                <a:effectLst/>
                <a:latin typeface="Söhne"/>
              </a:rPr>
              <a:t>Definition: The adjusted closing price accounts for events such as dividends or stock splits, providing a more accurate representation of gold's value.</a:t>
            </a:r>
          </a:p>
          <a:p>
            <a:r>
              <a:rPr lang="en-US" sz="2400" b="0" i="0" dirty="0">
                <a:solidFill>
                  <a:srgbClr val="374151"/>
                </a:solidFill>
                <a:effectLst/>
                <a:latin typeface="Söhne"/>
              </a:rPr>
              <a:t>In Simple Words: It's the closing price adjusted for certain changes to give a clearer picture of gold's value.</a:t>
            </a:r>
            <a:br>
              <a:rPr lang="en-US" sz="2800" b="0" i="0" dirty="0">
                <a:solidFill>
                  <a:srgbClr val="374151"/>
                </a:solidFill>
                <a:effectLst/>
                <a:latin typeface="Söhne"/>
              </a:rPr>
            </a:br>
            <a:r>
              <a:rPr lang="en-US" sz="2400" dirty="0">
                <a:solidFill>
                  <a:srgbClr val="A27535"/>
                </a:solidFill>
                <a:latin typeface="Bogart Bold"/>
              </a:rPr>
              <a:t>Volume:</a:t>
            </a:r>
          </a:p>
          <a:p>
            <a:pPr>
              <a:buFont typeface="Arial" panose="020B0604020202020204" pitchFamily="34" charset="0"/>
              <a:buChar char="•"/>
            </a:pPr>
            <a:r>
              <a:rPr lang="en-US" sz="2400" dirty="0">
                <a:solidFill>
                  <a:srgbClr val="374151"/>
                </a:solidFill>
                <a:latin typeface="Söhne"/>
              </a:rPr>
              <a:t>Definition: Volume represents the total amount of gold traded during a specific time period.</a:t>
            </a:r>
          </a:p>
          <a:p>
            <a:pPr>
              <a:buFont typeface="Arial" panose="020B0604020202020204" pitchFamily="34" charset="0"/>
              <a:buChar char="•"/>
            </a:pPr>
            <a:r>
              <a:rPr lang="en-US" sz="2400" dirty="0">
                <a:solidFill>
                  <a:srgbClr val="374151"/>
                </a:solidFill>
                <a:latin typeface="Söhne"/>
              </a:rPr>
              <a:t>In Simple Words: It shows how much gold was bought or sold in a given timeframe, indicating market activity.</a:t>
            </a:r>
          </a:p>
          <a:p>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6" name="Picture 5">
            <a:extLst>
              <a:ext uri="{FF2B5EF4-FFF2-40B4-BE49-F238E27FC236}">
                <a16:creationId xmlns:a16="http://schemas.microsoft.com/office/drawing/2014/main" id="{ADFC6202-4B66-98BA-931E-464154CDE0F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3388041" y="4592895"/>
            <a:ext cx="3475293" cy="1737647"/>
          </a:xfrm>
          <a:prstGeom prst="rect">
            <a:avLst/>
          </a:prstGeom>
        </p:spPr>
      </p:pic>
      <p:pic>
        <p:nvPicPr>
          <p:cNvPr id="9" name="Picture 8">
            <a:extLst>
              <a:ext uri="{FF2B5EF4-FFF2-40B4-BE49-F238E27FC236}">
                <a16:creationId xmlns:a16="http://schemas.microsoft.com/office/drawing/2014/main" id="{3F906225-C98B-7FC6-324C-CFE5E00367A5}"/>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4770425" y="5179585"/>
            <a:ext cx="3475293" cy="1737647"/>
          </a:xfrm>
          <a:prstGeom prst="rect">
            <a:avLst/>
          </a:prstGeom>
        </p:spPr>
      </p:pic>
      <p:pic>
        <p:nvPicPr>
          <p:cNvPr id="11" name="Picture 10">
            <a:extLst>
              <a:ext uri="{FF2B5EF4-FFF2-40B4-BE49-F238E27FC236}">
                <a16:creationId xmlns:a16="http://schemas.microsoft.com/office/drawing/2014/main" id="{693FA4A5-E5FD-FF97-EB68-FA902FC6690F}"/>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3718494" y="3705975"/>
            <a:ext cx="3475293" cy="1737647"/>
          </a:xfrm>
          <a:prstGeom prst="rect">
            <a:avLst/>
          </a:prstGeom>
        </p:spPr>
      </p:pic>
      <p:pic>
        <p:nvPicPr>
          <p:cNvPr id="12" name="Picture 11">
            <a:extLst>
              <a:ext uri="{FF2B5EF4-FFF2-40B4-BE49-F238E27FC236}">
                <a16:creationId xmlns:a16="http://schemas.microsoft.com/office/drawing/2014/main" id="{3FD0CE84-9DD6-C7D7-26AB-4FD6EE22A8F9}"/>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5136745" y="4183454"/>
            <a:ext cx="3475293" cy="1737647"/>
          </a:xfrm>
          <a:prstGeom prst="rect">
            <a:avLst/>
          </a:prstGeom>
        </p:spPr>
      </p:pic>
      <p:pic>
        <p:nvPicPr>
          <p:cNvPr id="13" name="Picture 12">
            <a:extLst>
              <a:ext uri="{FF2B5EF4-FFF2-40B4-BE49-F238E27FC236}">
                <a16:creationId xmlns:a16="http://schemas.microsoft.com/office/drawing/2014/main" id="{5F78A035-B49F-9B67-3B00-2F3766433599}"/>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4760224" y="3148313"/>
            <a:ext cx="3475293" cy="1737647"/>
          </a:xfrm>
          <a:prstGeom prst="rect">
            <a:avLst/>
          </a:prstGeom>
        </p:spPr>
      </p:pic>
    </p:spTree>
    <p:extLst>
      <p:ext uri="{BB962C8B-B14F-4D97-AF65-F5344CB8AC3E}">
        <p14:creationId xmlns:p14="http://schemas.microsoft.com/office/powerpoint/2010/main" val="324017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2" name="Freeform 2"/>
          <p:cNvSpPr/>
          <p:nvPr/>
        </p:nvSpPr>
        <p:spPr>
          <a:xfrm>
            <a:off x="3765800" y="419459"/>
            <a:ext cx="10756400" cy="2503308"/>
          </a:xfrm>
          <a:custGeom>
            <a:avLst/>
            <a:gdLst/>
            <a:ahLst/>
            <a:cxnLst/>
            <a:rect l="l" t="t" r="r" b="b"/>
            <a:pathLst>
              <a:path w="10756400" h="2503308">
                <a:moveTo>
                  <a:pt x="0" y="0"/>
                </a:moveTo>
                <a:lnTo>
                  <a:pt x="10756400" y="0"/>
                </a:lnTo>
                <a:lnTo>
                  <a:pt x="10756400" y="2503307"/>
                </a:lnTo>
                <a:lnTo>
                  <a:pt x="0" y="2503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V="1">
            <a:off x="-308112" y="6515638"/>
            <a:ext cx="18904223" cy="0"/>
          </a:xfrm>
          <a:prstGeom prst="line">
            <a:avLst/>
          </a:prstGeom>
          <a:ln w="57150" cap="flat">
            <a:solidFill>
              <a:srgbClr val="231F20"/>
            </a:solidFill>
            <a:prstDash val="solid"/>
            <a:headEnd type="none" w="sm" len="sm"/>
            <a:tailEnd type="none" w="sm" len="sm"/>
          </a:ln>
        </p:spPr>
      </p:sp>
      <p:sp>
        <p:nvSpPr>
          <p:cNvPr id="4" name="AutoShape 4"/>
          <p:cNvSpPr/>
          <p:nvPr/>
        </p:nvSpPr>
        <p:spPr>
          <a:xfrm flipV="1">
            <a:off x="3363155" y="5413867"/>
            <a:ext cx="0" cy="1101771"/>
          </a:xfrm>
          <a:prstGeom prst="line">
            <a:avLst/>
          </a:prstGeom>
          <a:ln w="57150" cap="flat">
            <a:solidFill>
              <a:srgbClr val="231F20"/>
            </a:solidFill>
            <a:prstDash val="solid"/>
            <a:headEnd type="none" w="sm" len="sm"/>
            <a:tailEnd type="none" w="sm" len="sm"/>
          </a:ln>
        </p:spPr>
      </p:sp>
      <p:grpSp>
        <p:nvGrpSpPr>
          <p:cNvPr id="5" name="Group 5"/>
          <p:cNvGrpSpPr/>
          <p:nvPr/>
        </p:nvGrpSpPr>
        <p:grpSpPr>
          <a:xfrm>
            <a:off x="3099667" y="6280638"/>
            <a:ext cx="526977" cy="52697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242016" y="6423074"/>
            <a:ext cx="242277" cy="2422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7535"/>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AutoShape 11"/>
          <p:cNvSpPr/>
          <p:nvPr/>
        </p:nvSpPr>
        <p:spPr>
          <a:xfrm flipV="1">
            <a:off x="6300482" y="6487150"/>
            <a:ext cx="0" cy="1101771"/>
          </a:xfrm>
          <a:prstGeom prst="line">
            <a:avLst/>
          </a:prstGeom>
          <a:ln w="57150" cap="flat">
            <a:solidFill>
              <a:srgbClr val="231F20"/>
            </a:solidFill>
            <a:prstDash val="solid"/>
            <a:headEnd type="none" w="sm" len="sm"/>
            <a:tailEnd type="none" w="sm" len="sm"/>
          </a:ln>
        </p:spPr>
      </p:sp>
      <p:sp>
        <p:nvSpPr>
          <p:cNvPr id="12" name="AutoShape 12"/>
          <p:cNvSpPr/>
          <p:nvPr/>
        </p:nvSpPr>
        <p:spPr>
          <a:xfrm flipV="1">
            <a:off x="9144000" y="5413867"/>
            <a:ext cx="0" cy="1101771"/>
          </a:xfrm>
          <a:prstGeom prst="line">
            <a:avLst/>
          </a:prstGeom>
          <a:ln w="57150" cap="flat">
            <a:solidFill>
              <a:srgbClr val="231F20"/>
            </a:solidFill>
            <a:prstDash val="solid"/>
            <a:headEnd type="none" w="sm" len="sm"/>
            <a:tailEnd type="none" w="sm" len="sm"/>
          </a:ln>
        </p:spPr>
      </p:sp>
      <p:sp>
        <p:nvSpPr>
          <p:cNvPr id="13" name="AutoShape 13"/>
          <p:cNvSpPr/>
          <p:nvPr/>
        </p:nvSpPr>
        <p:spPr>
          <a:xfrm flipV="1">
            <a:off x="12043115" y="6487150"/>
            <a:ext cx="0" cy="1101771"/>
          </a:xfrm>
          <a:prstGeom prst="line">
            <a:avLst/>
          </a:prstGeom>
          <a:ln w="57150" cap="flat">
            <a:solidFill>
              <a:srgbClr val="231F20"/>
            </a:solidFill>
            <a:prstDash val="solid"/>
            <a:headEnd type="none" w="sm" len="sm"/>
            <a:tailEnd type="none" w="sm" len="sm"/>
          </a:ln>
        </p:spPr>
      </p:sp>
      <p:sp>
        <p:nvSpPr>
          <p:cNvPr id="14" name="AutoShape 14"/>
          <p:cNvSpPr/>
          <p:nvPr/>
        </p:nvSpPr>
        <p:spPr>
          <a:xfrm flipV="1">
            <a:off x="15015813" y="5413867"/>
            <a:ext cx="0" cy="1101771"/>
          </a:xfrm>
          <a:prstGeom prst="line">
            <a:avLst/>
          </a:prstGeom>
          <a:ln w="57150" cap="flat">
            <a:solidFill>
              <a:srgbClr val="231F20"/>
            </a:solidFill>
            <a:prstDash val="solid"/>
            <a:headEnd type="none" w="sm" len="sm"/>
            <a:tailEnd type="none" w="sm" len="sm"/>
          </a:ln>
        </p:spPr>
      </p:sp>
      <p:grpSp>
        <p:nvGrpSpPr>
          <p:cNvPr id="15" name="Group 15"/>
          <p:cNvGrpSpPr/>
          <p:nvPr/>
        </p:nvGrpSpPr>
        <p:grpSpPr>
          <a:xfrm>
            <a:off x="6036994" y="6280638"/>
            <a:ext cx="526977" cy="52697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6179344" y="6422988"/>
            <a:ext cx="242277" cy="24227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7535"/>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8888855" y="6280638"/>
            <a:ext cx="526977" cy="5269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11779626" y="6280638"/>
            <a:ext cx="526977" cy="52697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9029081" y="6422988"/>
            <a:ext cx="242277" cy="24227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7535"/>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a:off x="14752324" y="6280638"/>
            <a:ext cx="526977" cy="52697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a:off x="14894674" y="6422988"/>
            <a:ext cx="242277" cy="24227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7535"/>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a:off x="11921976" y="6422988"/>
            <a:ext cx="242277" cy="242277"/>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7535"/>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9" name="Freeform 39"/>
          <p:cNvSpPr/>
          <p:nvPr/>
        </p:nvSpPr>
        <p:spPr>
          <a:xfrm rot="-207298">
            <a:off x="1521147" y="3172205"/>
            <a:ext cx="3441739" cy="1679487"/>
          </a:xfrm>
          <a:custGeom>
            <a:avLst/>
            <a:gdLst/>
            <a:ahLst/>
            <a:cxnLst/>
            <a:rect l="l" t="t" r="r" b="b"/>
            <a:pathLst>
              <a:path w="3441739" h="1679487">
                <a:moveTo>
                  <a:pt x="0" y="0"/>
                </a:moveTo>
                <a:lnTo>
                  <a:pt x="3441739" y="0"/>
                </a:lnTo>
                <a:lnTo>
                  <a:pt x="3441739" y="1679488"/>
                </a:lnTo>
                <a:lnTo>
                  <a:pt x="0" y="1679488"/>
                </a:lnTo>
                <a:lnTo>
                  <a:pt x="0" y="0"/>
                </a:lnTo>
                <a:close/>
              </a:path>
            </a:pathLst>
          </a:custGeom>
          <a:blipFill>
            <a:blip r:embed="rId4"/>
            <a:stretch>
              <a:fillRect b="-136569"/>
            </a:stretch>
          </a:blipFill>
        </p:spPr>
        <p:txBody>
          <a:bodyPr/>
          <a:lstStyle/>
          <a:p>
            <a:endParaRPr lang="en-US" dirty="0"/>
          </a:p>
        </p:txBody>
      </p:sp>
      <p:sp>
        <p:nvSpPr>
          <p:cNvPr id="40" name="Freeform 40"/>
          <p:cNvSpPr/>
          <p:nvPr/>
        </p:nvSpPr>
        <p:spPr>
          <a:xfrm rot="10511895">
            <a:off x="4700751" y="8046950"/>
            <a:ext cx="3441739" cy="1679487"/>
          </a:xfrm>
          <a:custGeom>
            <a:avLst/>
            <a:gdLst/>
            <a:ahLst/>
            <a:cxnLst/>
            <a:rect l="l" t="t" r="r" b="b"/>
            <a:pathLst>
              <a:path w="3441739" h="1679487">
                <a:moveTo>
                  <a:pt x="0" y="0"/>
                </a:moveTo>
                <a:lnTo>
                  <a:pt x="3441740" y="0"/>
                </a:lnTo>
                <a:lnTo>
                  <a:pt x="3441740" y="1679488"/>
                </a:lnTo>
                <a:lnTo>
                  <a:pt x="0" y="1679488"/>
                </a:lnTo>
                <a:lnTo>
                  <a:pt x="0" y="0"/>
                </a:lnTo>
                <a:close/>
              </a:path>
            </a:pathLst>
          </a:custGeom>
          <a:blipFill>
            <a:blip r:embed="rId4"/>
            <a:stretch>
              <a:fillRect b="-136569"/>
            </a:stretch>
          </a:blipFill>
        </p:spPr>
      </p:sp>
      <p:sp>
        <p:nvSpPr>
          <p:cNvPr id="41" name="Freeform 41"/>
          <p:cNvSpPr/>
          <p:nvPr/>
        </p:nvSpPr>
        <p:spPr>
          <a:xfrm rot="10511895">
            <a:off x="10443384" y="8046950"/>
            <a:ext cx="3441739" cy="1679487"/>
          </a:xfrm>
          <a:custGeom>
            <a:avLst/>
            <a:gdLst/>
            <a:ahLst/>
            <a:cxnLst/>
            <a:rect l="l" t="t" r="r" b="b"/>
            <a:pathLst>
              <a:path w="3441739" h="1679487">
                <a:moveTo>
                  <a:pt x="0" y="0"/>
                </a:moveTo>
                <a:lnTo>
                  <a:pt x="3441739" y="0"/>
                </a:lnTo>
                <a:lnTo>
                  <a:pt x="3441739" y="1679488"/>
                </a:lnTo>
                <a:lnTo>
                  <a:pt x="0" y="1679488"/>
                </a:lnTo>
                <a:lnTo>
                  <a:pt x="0" y="0"/>
                </a:lnTo>
                <a:close/>
              </a:path>
            </a:pathLst>
          </a:custGeom>
          <a:blipFill>
            <a:blip r:embed="rId4"/>
            <a:stretch>
              <a:fillRect b="-136569"/>
            </a:stretch>
          </a:blipFill>
        </p:spPr>
      </p:sp>
      <p:sp>
        <p:nvSpPr>
          <p:cNvPr id="42" name="Freeform 42"/>
          <p:cNvSpPr/>
          <p:nvPr/>
        </p:nvSpPr>
        <p:spPr>
          <a:xfrm rot="-5290395">
            <a:off x="2951517" y="4422763"/>
            <a:ext cx="833609" cy="1352713"/>
          </a:xfrm>
          <a:custGeom>
            <a:avLst/>
            <a:gdLst/>
            <a:ahLst/>
            <a:cxnLst/>
            <a:rect l="l" t="t" r="r" b="b"/>
            <a:pathLst>
              <a:path w="833609" h="1352713">
                <a:moveTo>
                  <a:pt x="0" y="0"/>
                </a:moveTo>
                <a:lnTo>
                  <a:pt x="833610" y="0"/>
                </a:lnTo>
                <a:lnTo>
                  <a:pt x="833610" y="1352713"/>
                </a:lnTo>
                <a:lnTo>
                  <a:pt x="0" y="1352713"/>
                </a:lnTo>
                <a:lnTo>
                  <a:pt x="0" y="0"/>
                </a:lnTo>
                <a:close/>
              </a:path>
            </a:pathLst>
          </a:custGeom>
          <a:blipFill>
            <a:blip r:embed="rId5"/>
            <a:stretch>
              <a:fillRect/>
            </a:stretch>
          </a:blipFill>
        </p:spPr>
      </p:sp>
      <p:sp>
        <p:nvSpPr>
          <p:cNvPr id="43" name="Freeform 43"/>
          <p:cNvSpPr/>
          <p:nvPr/>
        </p:nvSpPr>
        <p:spPr>
          <a:xfrm rot="5509604">
            <a:off x="5836510" y="7229299"/>
            <a:ext cx="833609" cy="1352713"/>
          </a:xfrm>
          <a:custGeom>
            <a:avLst/>
            <a:gdLst/>
            <a:ahLst/>
            <a:cxnLst/>
            <a:rect l="l" t="t" r="r" b="b"/>
            <a:pathLst>
              <a:path w="833609" h="1352713">
                <a:moveTo>
                  <a:pt x="0" y="0"/>
                </a:moveTo>
                <a:lnTo>
                  <a:pt x="833610" y="0"/>
                </a:lnTo>
                <a:lnTo>
                  <a:pt x="833610" y="1352713"/>
                </a:lnTo>
                <a:lnTo>
                  <a:pt x="0" y="1352713"/>
                </a:lnTo>
                <a:lnTo>
                  <a:pt x="0" y="0"/>
                </a:lnTo>
                <a:close/>
              </a:path>
            </a:pathLst>
          </a:custGeom>
          <a:blipFill>
            <a:blip r:embed="rId5"/>
            <a:stretch>
              <a:fillRect/>
            </a:stretch>
          </a:blipFill>
        </p:spPr>
      </p:sp>
      <p:sp>
        <p:nvSpPr>
          <p:cNvPr id="44" name="Freeform 44"/>
          <p:cNvSpPr/>
          <p:nvPr/>
        </p:nvSpPr>
        <p:spPr>
          <a:xfrm rot="5509604">
            <a:off x="11643259" y="7229299"/>
            <a:ext cx="833609" cy="1352713"/>
          </a:xfrm>
          <a:custGeom>
            <a:avLst/>
            <a:gdLst/>
            <a:ahLst/>
            <a:cxnLst/>
            <a:rect l="l" t="t" r="r" b="b"/>
            <a:pathLst>
              <a:path w="833609" h="1352713">
                <a:moveTo>
                  <a:pt x="0" y="0"/>
                </a:moveTo>
                <a:lnTo>
                  <a:pt x="833610" y="0"/>
                </a:lnTo>
                <a:lnTo>
                  <a:pt x="833610" y="1352713"/>
                </a:lnTo>
                <a:lnTo>
                  <a:pt x="0" y="1352713"/>
                </a:lnTo>
                <a:lnTo>
                  <a:pt x="0" y="0"/>
                </a:lnTo>
                <a:close/>
              </a:path>
            </a:pathLst>
          </a:custGeom>
          <a:blipFill>
            <a:blip r:embed="rId5"/>
            <a:stretch>
              <a:fillRect/>
            </a:stretch>
          </a:blipFill>
        </p:spPr>
      </p:sp>
      <p:sp>
        <p:nvSpPr>
          <p:cNvPr id="45" name="Freeform 45"/>
          <p:cNvSpPr/>
          <p:nvPr/>
        </p:nvSpPr>
        <p:spPr>
          <a:xfrm rot="-207298">
            <a:off x="7324108" y="3172204"/>
            <a:ext cx="3441739" cy="1679487"/>
          </a:xfrm>
          <a:custGeom>
            <a:avLst/>
            <a:gdLst/>
            <a:ahLst/>
            <a:cxnLst/>
            <a:rect l="l" t="t" r="r" b="b"/>
            <a:pathLst>
              <a:path w="3441739" h="1679487">
                <a:moveTo>
                  <a:pt x="0" y="0"/>
                </a:moveTo>
                <a:lnTo>
                  <a:pt x="3441739" y="0"/>
                </a:lnTo>
                <a:lnTo>
                  <a:pt x="3441739" y="1679488"/>
                </a:lnTo>
                <a:lnTo>
                  <a:pt x="0" y="1679488"/>
                </a:lnTo>
                <a:lnTo>
                  <a:pt x="0" y="0"/>
                </a:lnTo>
                <a:close/>
              </a:path>
            </a:pathLst>
          </a:custGeom>
          <a:blipFill>
            <a:blip r:embed="rId4"/>
            <a:stretch>
              <a:fillRect b="-136569"/>
            </a:stretch>
          </a:blipFill>
        </p:spPr>
      </p:sp>
      <p:sp>
        <p:nvSpPr>
          <p:cNvPr id="46" name="Freeform 46"/>
          <p:cNvSpPr/>
          <p:nvPr/>
        </p:nvSpPr>
        <p:spPr>
          <a:xfrm rot="-207298">
            <a:off x="13171105" y="3172205"/>
            <a:ext cx="3441739" cy="1679487"/>
          </a:xfrm>
          <a:custGeom>
            <a:avLst/>
            <a:gdLst/>
            <a:ahLst/>
            <a:cxnLst/>
            <a:rect l="l" t="t" r="r" b="b"/>
            <a:pathLst>
              <a:path w="3441739" h="1679487">
                <a:moveTo>
                  <a:pt x="0" y="0"/>
                </a:moveTo>
                <a:lnTo>
                  <a:pt x="3441739" y="0"/>
                </a:lnTo>
                <a:lnTo>
                  <a:pt x="3441739" y="1679488"/>
                </a:lnTo>
                <a:lnTo>
                  <a:pt x="0" y="1679488"/>
                </a:lnTo>
                <a:lnTo>
                  <a:pt x="0" y="0"/>
                </a:lnTo>
                <a:close/>
              </a:path>
            </a:pathLst>
          </a:custGeom>
          <a:blipFill>
            <a:blip r:embed="rId4"/>
            <a:stretch>
              <a:fillRect b="-136569"/>
            </a:stretch>
          </a:blipFill>
        </p:spPr>
      </p:sp>
      <p:sp>
        <p:nvSpPr>
          <p:cNvPr id="47" name="Freeform 47"/>
          <p:cNvSpPr/>
          <p:nvPr/>
        </p:nvSpPr>
        <p:spPr>
          <a:xfrm rot="-5290395">
            <a:off x="8760937" y="4422763"/>
            <a:ext cx="833609" cy="1352713"/>
          </a:xfrm>
          <a:custGeom>
            <a:avLst/>
            <a:gdLst/>
            <a:ahLst/>
            <a:cxnLst/>
            <a:rect l="l" t="t" r="r" b="b"/>
            <a:pathLst>
              <a:path w="833609" h="1352713">
                <a:moveTo>
                  <a:pt x="0" y="0"/>
                </a:moveTo>
                <a:lnTo>
                  <a:pt x="833609" y="0"/>
                </a:lnTo>
                <a:lnTo>
                  <a:pt x="833609" y="1352713"/>
                </a:lnTo>
                <a:lnTo>
                  <a:pt x="0" y="1352713"/>
                </a:lnTo>
                <a:lnTo>
                  <a:pt x="0" y="0"/>
                </a:lnTo>
                <a:close/>
              </a:path>
            </a:pathLst>
          </a:custGeom>
          <a:blipFill>
            <a:blip r:embed="rId5"/>
            <a:stretch>
              <a:fillRect/>
            </a:stretch>
          </a:blipFill>
        </p:spPr>
      </p:sp>
      <p:sp>
        <p:nvSpPr>
          <p:cNvPr id="48" name="Freeform 48"/>
          <p:cNvSpPr/>
          <p:nvPr/>
        </p:nvSpPr>
        <p:spPr>
          <a:xfrm rot="-5290395">
            <a:off x="14570357" y="4422763"/>
            <a:ext cx="833609" cy="1352713"/>
          </a:xfrm>
          <a:custGeom>
            <a:avLst/>
            <a:gdLst/>
            <a:ahLst/>
            <a:cxnLst/>
            <a:rect l="l" t="t" r="r" b="b"/>
            <a:pathLst>
              <a:path w="833609" h="1352713">
                <a:moveTo>
                  <a:pt x="0" y="0"/>
                </a:moveTo>
                <a:lnTo>
                  <a:pt x="833609" y="0"/>
                </a:lnTo>
                <a:lnTo>
                  <a:pt x="833609" y="1352713"/>
                </a:lnTo>
                <a:lnTo>
                  <a:pt x="0" y="1352713"/>
                </a:lnTo>
                <a:lnTo>
                  <a:pt x="0" y="0"/>
                </a:lnTo>
                <a:close/>
              </a:path>
            </a:pathLst>
          </a:custGeom>
          <a:blipFill>
            <a:blip r:embed="rId5"/>
            <a:stretch>
              <a:fillRect/>
            </a:stretch>
          </a:blipFill>
        </p:spPr>
      </p:sp>
      <p:sp>
        <p:nvSpPr>
          <p:cNvPr id="49" name="TextBox 49"/>
          <p:cNvSpPr txBox="1"/>
          <p:nvPr/>
        </p:nvSpPr>
        <p:spPr>
          <a:xfrm>
            <a:off x="4928185" y="985423"/>
            <a:ext cx="8431631" cy="1359346"/>
          </a:xfrm>
          <a:prstGeom prst="rect">
            <a:avLst/>
          </a:prstGeom>
        </p:spPr>
        <p:txBody>
          <a:bodyPr lIns="0" tIns="0" rIns="0" bIns="0" rtlCol="0" anchor="t">
            <a:spAutoFit/>
          </a:bodyPr>
          <a:lstStyle/>
          <a:p>
            <a:pPr algn="ctr">
              <a:lnSpc>
                <a:spcPts val="10640"/>
              </a:lnSpc>
            </a:pPr>
            <a:r>
              <a:rPr lang="en-US" sz="7600" dirty="0">
                <a:solidFill>
                  <a:srgbClr val="A27535"/>
                </a:solidFill>
                <a:latin typeface="Bogart Bold"/>
              </a:rPr>
              <a:t>Project Outline</a:t>
            </a:r>
          </a:p>
        </p:txBody>
      </p:sp>
      <p:sp>
        <p:nvSpPr>
          <p:cNvPr id="50" name="TextBox 50"/>
          <p:cNvSpPr txBox="1"/>
          <p:nvPr/>
        </p:nvSpPr>
        <p:spPr>
          <a:xfrm>
            <a:off x="10523705" y="8507404"/>
            <a:ext cx="3038818" cy="796372"/>
          </a:xfrm>
          <a:prstGeom prst="rect">
            <a:avLst/>
          </a:prstGeom>
        </p:spPr>
        <p:txBody>
          <a:bodyPr lIns="0" tIns="0" rIns="0" bIns="0" rtlCol="0" anchor="t">
            <a:spAutoFit/>
          </a:bodyPr>
          <a:lstStyle/>
          <a:p>
            <a:pPr algn="ctr">
              <a:lnSpc>
                <a:spcPts val="2968"/>
              </a:lnSpc>
            </a:pPr>
            <a:r>
              <a:rPr lang="en-US" sz="3200" b="1" dirty="0">
                <a:solidFill>
                  <a:srgbClr val="545454"/>
                </a:solidFill>
                <a:latin typeface="TT Norms"/>
              </a:rPr>
              <a:t>Using Yahoo Finance</a:t>
            </a:r>
          </a:p>
        </p:txBody>
      </p:sp>
      <p:sp>
        <p:nvSpPr>
          <p:cNvPr id="51" name="TextBox 51"/>
          <p:cNvSpPr txBox="1"/>
          <p:nvPr/>
        </p:nvSpPr>
        <p:spPr>
          <a:xfrm>
            <a:off x="1843745" y="3778858"/>
            <a:ext cx="3038818" cy="427040"/>
          </a:xfrm>
          <a:prstGeom prst="rect">
            <a:avLst/>
          </a:prstGeom>
        </p:spPr>
        <p:txBody>
          <a:bodyPr lIns="0" tIns="0" rIns="0" bIns="0" rtlCol="0" anchor="t">
            <a:spAutoFit/>
          </a:bodyPr>
          <a:lstStyle/>
          <a:p>
            <a:pPr algn="ctr">
              <a:lnSpc>
                <a:spcPts val="2968"/>
              </a:lnSpc>
            </a:pPr>
            <a:r>
              <a:rPr lang="en-US" sz="3600" b="1" dirty="0">
                <a:solidFill>
                  <a:srgbClr val="545454"/>
                </a:solidFill>
                <a:latin typeface="TT Norms"/>
              </a:rPr>
              <a:t>Introduction</a:t>
            </a:r>
          </a:p>
        </p:txBody>
      </p:sp>
      <p:sp>
        <p:nvSpPr>
          <p:cNvPr id="52" name="TextBox 52"/>
          <p:cNvSpPr txBox="1"/>
          <p:nvPr/>
        </p:nvSpPr>
        <p:spPr>
          <a:xfrm>
            <a:off x="13553327" y="3759316"/>
            <a:ext cx="3038818" cy="796372"/>
          </a:xfrm>
          <a:prstGeom prst="rect">
            <a:avLst/>
          </a:prstGeom>
        </p:spPr>
        <p:txBody>
          <a:bodyPr lIns="0" tIns="0" rIns="0" bIns="0" rtlCol="0" anchor="t">
            <a:spAutoFit/>
          </a:bodyPr>
          <a:lstStyle/>
          <a:p>
            <a:pPr algn="ctr">
              <a:lnSpc>
                <a:spcPts val="2968"/>
              </a:lnSpc>
            </a:pPr>
            <a:r>
              <a:rPr lang="en-US" sz="3200" b="1" dirty="0">
                <a:solidFill>
                  <a:srgbClr val="545454"/>
                </a:solidFill>
                <a:latin typeface="TT Norms"/>
              </a:rPr>
              <a:t>Regression Models</a:t>
            </a:r>
          </a:p>
        </p:txBody>
      </p:sp>
      <p:sp>
        <p:nvSpPr>
          <p:cNvPr id="53" name="TextBox 53"/>
          <p:cNvSpPr txBox="1"/>
          <p:nvPr/>
        </p:nvSpPr>
        <p:spPr>
          <a:xfrm>
            <a:off x="7658332" y="3808439"/>
            <a:ext cx="3154994" cy="411651"/>
          </a:xfrm>
          <a:prstGeom prst="rect">
            <a:avLst/>
          </a:prstGeom>
        </p:spPr>
        <p:txBody>
          <a:bodyPr wrap="square" lIns="0" tIns="0" rIns="0" bIns="0" rtlCol="0" anchor="t">
            <a:spAutoFit/>
          </a:bodyPr>
          <a:lstStyle/>
          <a:p>
            <a:pPr algn="ctr">
              <a:lnSpc>
                <a:spcPts val="2968"/>
              </a:lnSpc>
            </a:pPr>
            <a:r>
              <a:rPr lang="en-US" sz="3200" b="1" dirty="0">
                <a:solidFill>
                  <a:srgbClr val="545454"/>
                </a:solidFill>
                <a:latin typeface="TT Norms"/>
              </a:rPr>
              <a:t>Datasets Sources</a:t>
            </a:r>
          </a:p>
        </p:txBody>
      </p:sp>
      <p:sp>
        <p:nvSpPr>
          <p:cNvPr id="54" name="TextBox 54"/>
          <p:cNvSpPr txBox="1"/>
          <p:nvPr/>
        </p:nvSpPr>
        <p:spPr>
          <a:xfrm>
            <a:off x="5076007" y="7717578"/>
            <a:ext cx="2448951" cy="448841"/>
          </a:xfrm>
          <a:prstGeom prst="rect">
            <a:avLst/>
          </a:prstGeom>
        </p:spPr>
        <p:txBody>
          <a:bodyPr lIns="0" tIns="0" rIns="0" bIns="0" rtlCol="0" anchor="t">
            <a:spAutoFit/>
          </a:bodyPr>
          <a:lstStyle/>
          <a:p>
            <a:pPr algn="ctr">
              <a:lnSpc>
                <a:spcPts val="3463"/>
              </a:lnSpc>
            </a:pPr>
            <a:r>
              <a:rPr lang="en-US" sz="2473" dirty="0">
                <a:solidFill>
                  <a:srgbClr val="A27535"/>
                </a:solidFill>
                <a:latin typeface="Bogart Bold"/>
              </a:rPr>
              <a:t>4</a:t>
            </a:r>
          </a:p>
        </p:txBody>
      </p:sp>
      <p:sp>
        <p:nvSpPr>
          <p:cNvPr id="55" name="TextBox 55"/>
          <p:cNvSpPr txBox="1"/>
          <p:nvPr/>
        </p:nvSpPr>
        <p:spPr>
          <a:xfrm>
            <a:off x="2143846" y="4873645"/>
            <a:ext cx="2448951" cy="448841"/>
          </a:xfrm>
          <a:prstGeom prst="rect">
            <a:avLst/>
          </a:prstGeom>
        </p:spPr>
        <p:txBody>
          <a:bodyPr lIns="0" tIns="0" rIns="0" bIns="0" rtlCol="0" anchor="t">
            <a:spAutoFit/>
          </a:bodyPr>
          <a:lstStyle/>
          <a:p>
            <a:pPr algn="ctr">
              <a:lnSpc>
                <a:spcPts val="3463"/>
              </a:lnSpc>
            </a:pPr>
            <a:r>
              <a:rPr lang="en-US" sz="2473" dirty="0">
                <a:solidFill>
                  <a:srgbClr val="A27535"/>
                </a:solidFill>
                <a:latin typeface="Bogart Bold"/>
              </a:rPr>
              <a:t>1</a:t>
            </a:r>
          </a:p>
        </p:txBody>
      </p:sp>
      <p:sp>
        <p:nvSpPr>
          <p:cNvPr id="56" name="TextBox 56"/>
          <p:cNvSpPr txBox="1"/>
          <p:nvPr/>
        </p:nvSpPr>
        <p:spPr>
          <a:xfrm>
            <a:off x="10818639" y="7717578"/>
            <a:ext cx="2448951" cy="448841"/>
          </a:xfrm>
          <a:prstGeom prst="rect">
            <a:avLst/>
          </a:prstGeom>
        </p:spPr>
        <p:txBody>
          <a:bodyPr lIns="0" tIns="0" rIns="0" bIns="0" rtlCol="0" anchor="t">
            <a:spAutoFit/>
          </a:bodyPr>
          <a:lstStyle/>
          <a:p>
            <a:pPr algn="ctr">
              <a:lnSpc>
                <a:spcPts val="3463"/>
              </a:lnSpc>
            </a:pPr>
            <a:r>
              <a:rPr lang="en-US" sz="2473" dirty="0">
                <a:solidFill>
                  <a:srgbClr val="A27535"/>
                </a:solidFill>
                <a:latin typeface="Bogart Bold"/>
              </a:rPr>
              <a:t>5</a:t>
            </a:r>
          </a:p>
        </p:txBody>
      </p:sp>
      <p:sp>
        <p:nvSpPr>
          <p:cNvPr id="57" name="TextBox 57"/>
          <p:cNvSpPr txBox="1"/>
          <p:nvPr/>
        </p:nvSpPr>
        <p:spPr>
          <a:xfrm>
            <a:off x="7934674" y="4873645"/>
            <a:ext cx="2448951" cy="448841"/>
          </a:xfrm>
          <a:prstGeom prst="rect">
            <a:avLst/>
          </a:prstGeom>
        </p:spPr>
        <p:txBody>
          <a:bodyPr lIns="0" tIns="0" rIns="0" bIns="0" rtlCol="0" anchor="t">
            <a:spAutoFit/>
          </a:bodyPr>
          <a:lstStyle/>
          <a:p>
            <a:pPr algn="ctr">
              <a:lnSpc>
                <a:spcPts val="3463"/>
              </a:lnSpc>
            </a:pPr>
            <a:r>
              <a:rPr lang="en-US" sz="2473" dirty="0">
                <a:solidFill>
                  <a:srgbClr val="A27535"/>
                </a:solidFill>
                <a:latin typeface="Bogart Bold"/>
              </a:rPr>
              <a:t>2</a:t>
            </a:r>
          </a:p>
        </p:txBody>
      </p:sp>
      <p:sp>
        <p:nvSpPr>
          <p:cNvPr id="58" name="TextBox 58"/>
          <p:cNvSpPr txBox="1"/>
          <p:nvPr/>
        </p:nvSpPr>
        <p:spPr>
          <a:xfrm>
            <a:off x="4781073" y="8697410"/>
            <a:ext cx="3038818" cy="411651"/>
          </a:xfrm>
          <a:prstGeom prst="rect">
            <a:avLst/>
          </a:prstGeom>
        </p:spPr>
        <p:txBody>
          <a:bodyPr lIns="0" tIns="0" rIns="0" bIns="0" rtlCol="0" anchor="t">
            <a:spAutoFit/>
          </a:bodyPr>
          <a:lstStyle/>
          <a:p>
            <a:pPr algn="ctr">
              <a:lnSpc>
                <a:spcPts val="2968"/>
              </a:lnSpc>
            </a:pPr>
            <a:r>
              <a:rPr lang="en-US" sz="3200" b="1" dirty="0">
                <a:solidFill>
                  <a:srgbClr val="545454"/>
                </a:solidFill>
                <a:latin typeface="TT Norms"/>
              </a:rPr>
              <a:t>Using Kaggle</a:t>
            </a:r>
          </a:p>
        </p:txBody>
      </p:sp>
      <p:sp>
        <p:nvSpPr>
          <p:cNvPr id="59" name="TextBox 59"/>
          <p:cNvSpPr txBox="1"/>
          <p:nvPr/>
        </p:nvSpPr>
        <p:spPr>
          <a:xfrm>
            <a:off x="13806486" y="4873645"/>
            <a:ext cx="2448951" cy="448841"/>
          </a:xfrm>
          <a:prstGeom prst="rect">
            <a:avLst/>
          </a:prstGeom>
        </p:spPr>
        <p:txBody>
          <a:bodyPr lIns="0" tIns="0" rIns="0" bIns="0" rtlCol="0" anchor="t">
            <a:spAutoFit/>
          </a:bodyPr>
          <a:lstStyle/>
          <a:p>
            <a:pPr algn="ctr">
              <a:lnSpc>
                <a:spcPts val="3463"/>
              </a:lnSpc>
            </a:pPr>
            <a:r>
              <a:rPr lang="en-US" sz="2473" dirty="0">
                <a:solidFill>
                  <a:srgbClr val="A27535"/>
                </a:solidFill>
                <a:latin typeface="Bogart Bold"/>
              </a:rPr>
              <a:t>3</a:t>
            </a:r>
          </a:p>
        </p:txBody>
      </p:sp>
      <p:pic>
        <p:nvPicPr>
          <p:cNvPr id="60" name="Graphic 59" descr="Gold bars">
            <a:extLst>
              <a:ext uri="{FF2B5EF4-FFF2-40B4-BE49-F238E27FC236}">
                <a16:creationId xmlns:a16="http://schemas.microsoft.com/office/drawing/2014/main" id="{BFF8B234-EDEE-671F-A077-599D8CED3D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8796644"/>
            <a:ext cx="1473668" cy="1473668"/>
          </a:xfrm>
          <a:prstGeom prst="rect">
            <a:avLst/>
          </a:prstGeom>
        </p:spPr>
      </p:pic>
      <p:pic>
        <p:nvPicPr>
          <p:cNvPr id="61" name="Graphic 60" descr="Gold bars">
            <a:extLst>
              <a:ext uri="{FF2B5EF4-FFF2-40B4-BE49-F238E27FC236}">
                <a16:creationId xmlns:a16="http://schemas.microsoft.com/office/drawing/2014/main" id="{5FFBF5FC-A281-8615-ED48-21ED92CF2E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580" y="8796644"/>
            <a:ext cx="1473668" cy="1473668"/>
          </a:xfrm>
          <a:prstGeom prst="rect">
            <a:avLst/>
          </a:prstGeom>
        </p:spPr>
      </p:pic>
      <p:pic>
        <p:nvPicPr>
          <p:cNvPr id="62" name="Graphic 61" descr="Gold bars">
            <a:extLst>
              <a:ext uri="{FF2B5EF4-FFF2-40B4-BE49-F238E27FC236}">
                <a16:creationId xmlns:a16="http://schemas.microsoft.com/office/drawing/2014/main" id="{AC92A585-7AD7-169D-18C4-8E44B5DD40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2923" y="7708791"/>
            <a:ext cx="1608753" cy="1659487"/>
          </a:xfrm>
          <a:prstGeom prst="rect">
            <a:avLst/>
          </a:prstGeom>
        </p:spPr>
      </p:pic>
      <p:pic>
        <p:nvPicPr>
          <p:cNvPr id="71" name="Picture 70">
            <a:extLst>
              <a:ext uri="{FF2B5EF4-FFF2-40B4-BE49-F238E27FC236}">
                <a16:creationId xmlns:a16="http://schemas.microsoft.com/office/drawing/2014/main" id="{152F24E4-27A2-64EE-C7FC-14D5ADD88858}"/>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4705712" y="-291757"/>
            <a:ext cx="3772866" cy="37728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E68CBE8B-3E93-76D5-70EB-78BE90784375}"/>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370256" y="1214625"/>
            <a:ext cx="761127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613960" y="1741319"/>
            <a:ext cx="7611276"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773400" cy="2519344"/>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202523" y="320442"/>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Importing Yahoo </a:t>
            </a:r>
            <a:r>
              <a:rPr lang="en-US" sz="7600" dirty="0" err="1">
                <a:solidFill>
                  <a:srgbClr val="A27535"/>
                </a:solidFill>
                <a:latin typeface="Bogart Bold"/>
              </a:rPr>
              <a:t>DataSet</a:t>
            </a:r>
            <a:endParaRPr lang="en-US" sz="7600" dirty="0">
              <a:solidFill>
                <a:srgbClr val="A27535"/>
              </a:solidFill>
              <a:latin typeface="Bogart Bold"/>
            </a:endParaRP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0101" y="2476065"/>
            <a:ext cx="16116299" cy="7163235"/>
          </a:xfrm>
          <a:prstGeom prst="rect">
            <a:avLst/>
          </a:prstGeom>
        </p:spPr>
      </p:pic>
      <p:pic>
        <p:nvPicPr>
          <p:cNvPr id="12" name="Picture 11">
            <a:extLst>
              <a:ext uri="{FF2B5EF4-FFF2-40B4-BE49-F238E27FC236}">
                <a16:creationId xmlns:a16="http://schemas.microsoft.com/office/drawing/2014/main" id="{F9ED6162-F659-1EFE-2CCE-B4D0AB39F96D}"/>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5949408" y="7669329"/>
            <a:ext cx="1891786" cy="2460858"/>
          </a:xfrm>
          <a:prstGeom prst="rect">
            <a:avLst/>
          </a:prstGeom>
        </p:spPr>
      </p:pic>
      <p:pic>
        <p:nvPicPr>
          <p:cNvPr id="6" name="Picture 5">
            <a:extLst>
              <a:ext uri="{FF2B5EF4-FFF2-40B4-BE49-F238E27FC236}">
                <a16:creationId xmlns:a16="http://schemas.microsoft.com/office/drawing/2014/main" id="{12C3C7C5-8F49-C62F-A620-8CECDC46EC8F}"/>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4020794" y="2617671"/>
            <a:ext cx="3048006" cy="2996190"/>
          </a:xfrm>
          <a:prstGeom prst="rect">
            <a:avLst/>
          </a:prstGeom>
        </p:spPr>
      </p:pic>
      <p:pic>
        <p:nvPicPr>
          <p:cNvPr id="9" name="Picture 8">
            <a:extLst>
              <a:ext uri="{FF2B5EF4-FFF2-40B4-BE49-F238E27FC236}">
                <a16:creationId xmlns:a16="http://schemas.microsoft.com/office/drawing/2014/main" id="{EF39D0D2-6507-193D-8F8A-2127707A53B1}"/>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4744695" y="2617671"/>
            <a:ext cx="3048006" cy="2996190"/>
          </a:xfrm>
          <a:prstGeom prst="rect">
            <a:avLst/>
          </a:prstGeom>
        </p:spPr>
      </p:pic>
      <p:pic>
        <p:nvPicPr>
          <p:cNvPr id="11" name="Picture 10">
            <a:extLst>
              <a:ext uri="{FF2B5EF4-FFF2-40B4-BE49-F238E27FC236}">
                <a16:creationId xmlns:a16="http://schemas.microsoft.com/office/drawing/2014/main" id="{D95877BF-60C6-05E7-61A7-165887CEC5D2}"/>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3300313" y="2818477"/>
            <a:ext cx="3048006" cy="2996190"/>
          </a:xfrm>
          <a:prstGeom prst="rect">
            <a:avLst/>
          </a:prstGeom>
        </p:spPr>
      </p:pic>
    </p:spTree>
    <p:extLst>
      <p:ext uri="{BB962C8B-B14F-4D97-AF65-F5344CB8AC3E}">
        <p14:creationId xmlns:p14="http://schemas.microsoft.com/office/powerpoint/2010/main" val="2235560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4E2DF432-C71D-9331-2D73-BEA55087C0A6}"/>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370256" y="1214625"/>
            <a:ext cx="761127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613960" y="1741319"/>
            <a:ext cx="7611276"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773400" cy="2519344"/>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202523" y="320442"/>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EDA</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11827" y="2407235"/>
            <a:ext cx="9525001" cy="7359318"/>
          </a:xfrm>
          <a:prstGeom prst="rect">
            <a:avLst/>
          </a:prstGeom>
        </p:spPr>
      </p:pic>
      <p:pic>
        <p:nvPicPr>
          <p:cNvPr id="6" name="Picture 5">
            <a:extLst>
              <a:ext uri="{FF2B5EF4-FFF2-40B4-BE49-F238E27FC236}">
                <a16:creationId xmlns:a16="http://schemas.microsoft.com/office/drawing/2014/main" id="{CB866F0B-CB0D-C82B-C212-89D64EDCF6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8804" y="2411527"/>
            <a:ext cx="8204640" cy="7355026"/>
          </a:xfrm>
          <a:prstGeom prst="rect">
            <a:avLst/>
          </a:prstGeom>
        </p:spPr>
      </p:pic>
    </p:spTree>
    <p:extLst>
      <p:ext uri="{BB962C8B-B14F-4D97-AF65-F5344CB8AC3E}">
        <p14:creationId xmlns:p14="http://schemas.microsoft.com/office/powerpoint/2010/main" val="2444536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B71CF4DE-93A6-D925-FB5B-E952F958C99A}"/>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370256" y="1214625"/>
            <a:ext cx="761127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613960" y="1741319"/>
            <a:ext cx="7611276"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773400" cy="2519344"/>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202523" y="320442"/>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EDA</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2868" y="2249448"/>
            <a:ext cx="8055331" cy="7914508"/>
          </a:xfrm>
          <a:prstGeom prst="rect">
            <a:avLst/>
          </a:prstGeom>
        </p:spPr>
      </p:pic>
      <p:pic>
        <p:nvPicPr>
          <p:cNvPr id="6" name="Picture 5">
            <a:extLst>
              <a:ext uri="{FF2B5EF4-FFF2-40B4-BE49-F238E27FC236}">
                <a16:creationId xmlns:a16="http://schemas.microsoft.com/office/drawing/2014/main" id="{4C78BCC9-5BE9-58C4-D042-9F4D74713A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8199" y="2188577"/>
            <a:ext cx="9761882" cy="8098423"/>
          </a:xfrm>
          <a:prstGeom prst="rect">
            <a:avLst/>
          </a:prstGeom>
        </p:spPr>
      </p:pic>
    </p:spTree>
    <p:extLst>
      <p:ext uri="{BB962C8B-B14F-4D97-AF65-F5344CB8AC3E}">
        <p14:creationId xmlns:p14="http://schemas.microsoft.com/office/powerpoint/2010/main" val="213672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AB6CBD59-EF15-EB49-5578-C89F7B12446C}"/>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370256" y="1214625"/>
            <a:ext cx="761127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613960" y="1741319"/>
            <a:ext cx="7611276"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849600" cy="157376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164423" y="-123659"/>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Plotting Gold Prices</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 y="1235687"/>
            <a:ext cx="10134605" cy="9051313"/>
          </a:xfrm>
          <a:prstGeom prst="rect">
            <a:avLst/>
          </a:prstGeom>
        </p:spPr>
      </p:pic>
      <p:pic>
        <p:nvPicPr>
          <p:cNvPr id="9" name="Picture 8">
            <a:extLst>
              <a:ext uri="{FF2B5EF4-FFF2-40B4-BE49-F238E27FC236}">
                <a16:creationId xmlns:a16="http://schemas.microsoft.com/office/drawing/2014/main" id="{85DE1802-A11A-1206-2643-EBFC98B95C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8222" y="1235687"/>
            <a:ext cx="9113178" cy="9051313"/>
          </a:xfrm>
          <a:prstGeom prst="rect">
            <a:avLst/>
          </a:prstGeom>
        </p:spPr>
      </p:pic>
    </p:spTree>
    <p:extLst>
      <p:ext uri="{BB962C8B-B14F-4D97-AF65-F5344CB8AC3E}">
        <p14:creationId xmlns:p14="http://schemas.microsoft.com/office/powerpoint/2010/main" val="1623569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CBDCD11-63E7-D565-0205-6AB86A478F14}"/>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370256" y="1214625"/>
            <a:ext cx="7611277"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613960" y="1741319"/>
            <a:ext cx="7611276"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849600" cy="157376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164423" y="-123659"/>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Plotting Gold Prices</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 y="1104900"/>
            <a:ext cx="10744203" cy="9182100"/>
          </a:xfrm>
          <a:prstGeom prst="rect">
            <a:avLst/>
          </a:prstGeom>
        </p:spPr>
      </p:pic>
      <p:pic>
        <p:nvPicPr>
          <p:cNvPr id="9" name="Picture 8">
            <a:extLst>
              <a:ext uri="{FF2B5EF4-FFF2-40B4-BE49-F238E27FC236}">
                <a16:creationId xmlns:a16="http://schemas.microsoft.com/office/drawing/2014/main" id="{85DE1802-A11A-1206-2643-EBFC98B95CB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134602" y="1104899"/>
            <a:ext cx="8686798" cy="9182101"/>
          </a:xfrm>
          <a:prstGeom prst="rect">
            <a:avLst/>
          </a:prstGeom>
        </p:spPr>
      </p:pic>
    </p:spTree>
    <p:extLst>
      <p:ext uri="{BB962C8B-B14F-4D97-AF65-F5344CB8AC3E}">
        <p14:creationId xmlns:p14="http://schemas.microsoft.com/office/powerpoint/2010/main" val="4175278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EC67251D-1769-97F3-E508-8DFDF5B9C080}"/>
              </a:ext>
            </a:extLst>
          </p:cNvPr>
          <p:cNvSpPr/>
          <p:nvPr/>
        </p:nvSpPr>
        <p:spPr>
          <a:xfrm>
            <a:off x="-642391" y="-222899"/>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8897466" y="741835"/>
            <a:ext cx="85568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141169" y="1268528"/>
            <a:ext cx="85568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849600" cy="157376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164423" y="-123659"/>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Plotting Gold Prices</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E10262A8-36DF-A8D8-07ED-5BEC3B5E1B0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95600" y="1450103"/>
            <a:ext cx="11810999" cy="8516453"/>
          </a:xfrm>
          <a:prstGeom prst="rect">
            <a:avLst/>
          </a:prstGeom>
        </p:spPr>
      </p:pic>
      <p:pic>
        <p:nvPicPr>
          <p:cNvPr id="6" name="Picture 5">
            <a:extLst>
              <a:ext uri="{FF2B5EF4-FFF2-40B4-BE49-F238E27FC236}">
                <a16:creationId xmlns:a16="http://schemas.microsoft.com/office/drawing/2014/main" id="{81CDA657-BF93-2CFB-279D-5E3E6A81A0A3}"/>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4035752" y="8207949"/>
            <a:ext cx="3475293" cy="1737647"/>
          </a:xfrm>
          <a:prstGeom prst="rect">
            <a:avLst/>
          </a:prstGeom>
        </p:spPr>
      </p:pic>
      <p:pic>
        <p:nvPicPr>
          <p:cNvPr id="11" name="Picture 10">
            <a:extLst>
              <a:ext uri="{FF2B5EF4-FFF2-40B4-BE49-F238E27FC236}">
                <a16:creationId xmlns:a16="http://schemas.microsoft.com/office/drawing/2014/main" id="{4CD62307-968F-A856-98F2-430310E84B26}"/>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3740478" y="7339122"/>
            <a:ext cx="3475293" cy="1737647"/>
          </a:xfrm>
          <a:prstGeom prst="rect">
            <a:avLst/>
          </a:prstGeom>
        </p:spPr>
      </p:pic>
      <p:pic>
        <p:nvPicPr>
          <p:cNvPr id="12" name="Picture 11">
            <a:extLst>
              <a:ext uri="{FF2B5EF4-FFF2-40B4-BE49-F238E27FC236}">
                <a16:creationId xmlns:a16="http://schemas.microsoft.com/office/drawing/2014/main" id="{B1B78EF9-107E-3E82-2800-8382718E7E8F}"/>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3732642" y="6459730"/>
            <a:ext cx="3475293" cy="1737647"/>
          </a:xfrm>
          <a:prstGeom prst="rect">
            <a:avLst/>
          </a:prstGeom>
        </p:spPr>
      </p:pic>
      <p:pic>
        <p:nvPicPr>
          <p:cNvPr id="13" name="Picture 12">
            <a:extLst>
              <a:ext uri="{FF2B5EF4-FFF2-40B4-BE49-F238E27FC236}">
                <a16:creationId xmlns:a16="http://schemas.microsoft.com/office/drawing/2014/main" id="{2A33F1D4-8251-7F1C-E862-C2BC0255FEA3}"/>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4152231" y="5590903"/>
            <a:ext cx="3475293" cy="1737647"/>
          </a:xfrm>
          <a:prstGeom prst="rect">
            <a:avLst/>
          </a:prstGeom>
        </p:spPr>
      </p:pic>
    </p:spTree>
    <p:extLst>
      <p:ext uri="{BB962C8B-B14F-4D97-AF65-F5344CB8AC3E}">
        <p14:creationId xmlns:p14="http://schemas.microsoft.com/office/powerpoint/2010/main" val="2606824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id="{2B39AE72-952F-6677-A9CF-A99D0EE0D576}"/>
              </a:ext>
            </a:extLst>
          </p:cNvPr>
          <p:cNvSpPr/>
          <p:nvPr/>
        </p:nvSpPr>
        <p:spPr>
          <a:xfrm>
            <a:off x="-489991" y="-924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1" name="Freeform 2">
            <a:extLst>
              <a:ext uri="{FF2B5EF4-FFF2-40B4-BE49-F238E27FC236}">
                <a16:creationId xmlns:a16="http://schemas.microsoft.com/office/drawing/2014/main" id="{BD8F803E-7764-165F-91A8-6324CBD473AB}"/>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49866" y="89423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293569" y="142092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849600" cy="157376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164423" y="-123659"/>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Plotting Features</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6" name="Picture 5">
            <a:extLst>
              <a:ext uri="{FF2B5EF4-FFF2-40B4-BE49-F238E27FC236}">
                <a16:creationId xmlns:a16="http://schemas.microsoft.com/office/drawing/2014/main" id="{3D374E08-ABD0-F414-FC50-24DC392756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4949" y="1808297"/>
            <a:ext cx="15278100" cy="8064464"/>
          </a:xfrm>
          <a:prstGeom prst="rect">
            <a:avLst/>
          </a:prstGeom>
        </p:spPr>
      </p:pic>
      <p:pic>
        <p:nvPicPr>
          <p:cNvPr id="13" name="Picture 12">
            <a:extLst>
              <a:ext uri="{FF2B5EF4-FFF2-40B4-BE49-F238E27FC236}">
                <a16:creationId xmlns:a16="http://schemas.microsoft.com/office/drawing/2014/main" id="{1B570232-A17A-EEEA-F9C1-6E3733002A16}"/>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4640054" y="8142128"/>
            <a:ext cx="3475293" cy="1737647"/>
          </a:xfrm>
          <a:prstGeom prst="rect">
            <a:avLst/>
          </a:prstGeom>
        </p:spPr>
      </p:pic>
      <p:pic>
        <p:nvPicPr>
          <p:cNvPr id="14" name="Picture 13">
            <a:extLst>
              <a:ext uri="{FF2B5EF4-FFF2-40B4-BE49-F238E27FC236}">
                <a16:creationId xmlns:a16="http://schemas.microsoft.com/office/drawing/2014/main" id="{FB5E4E7A-747E-FEC1-57FF-4969ADFE8458}"/>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4083497" y="7703676"/>
            <a:ext cx="3475293" cy="1737647"/>
          </a:xfrm>
          <a:prstGeom prst="rect">
            <a:avLst/>
          </a:prstGeom>
        </p:spPr>
      </p:pic>
      <p:pic>
        <p:nvPicPr>
          <p:cNvPr id="15" name="Picture 14">
            <a:extLst>
              <a:ext uri="{FF2B5EF4-FFF2-40B4-BE49-F238E27FC236}">
                <a16:creationId xmlns:a16="http://schemas.microsoft.com/office/drawing/2014/main" id="{197035E1-463E-71D8-6F6C-77CF93C0B30F}"/>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4792454" y="6769314"/>
            <a:ext cx="3475293" cy="1737647"/>
          </a:xfrm>
          <a:prstGeom prst="rect">
            <a:avLst/>
          </a:prstGeom>
        </p:spPr>
      </p:pic>
      <p:pic>
        <p:nvPicPr>
          <p:cNvPr id="16" name="Picture 15">
            <a:extLst>
              <a:ext uri="{FF2B5EF4-FFF2-40B4-BE49-F238E27FC236}">
                <a16:creationId xmlns:a16="http://schemas.microsoft.com/office/drawing/2014/main" id="{19BE0EE1-D080-8549-8E89-24E95394E895}"/>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4235897" y="6404481"/>
            <a:ext cx="3475293" cy="1737647"/>
          </a:xfrm>
          <a:prstGeom prst="rect">
            <a:avLst/>
          </a:prstGeom>
        </p:spPr>
      </p:pic>
    </p:spTree>
    <p:extLst>
      <p:ext uri="{BB962C8B-B14F-4D97-AF65-F5344CB8AC3E}">
        <p14:creationId xmlns:p14="http://schemas.microsoft.com/office/powerpoint/2010/main" val="2002149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BF90EE08-C0AA-448C-FB82-8931AEE4319A}"/>
              </a:ext>
            </a:extLst>
          </p:cNvPr>
          <p:cNvSpPr/>
          <p:nvPr/>
        </p:nvSpPr>
        <p:spPr>
          <a:xfrm>
            <a:off x="-489991" y="-924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5" name="Freeform 2">
            <a:extLst>
              <a:ext uri="{FF2B5EF4-FFF2-40B4-BE49-F238E27FC236}">
                <a16:creationId xmlns:a16="http://schemas.microsoft.com/office/drawing/2014/main" id="{F1E77B4A-A19C-BB65-F384-04564EC132EC}"/>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49866" y="89423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293569" y="142092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71870" y="896677"/>
            <a:ext cx="9372599" cy="157376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3" name="TextBox 9">
            <a:extLst>
              <a:ext uri="{FF2B5EF4-FFF2-40B4-BE49-F238E27FC236}">
                <a16:creationId xmlns:a16="http://schemas.microsoft.com/office/drawing/2014/main" id="{FDB953C2-DB70-7F77-A1E7-1036B9E2FFD4}"/>
              </a:ext>
            </a:extLst>
          </p:cNvPr>
          <p:cNvSpPr txBox="1"/>
          <p:nvPr/>
        </p:nvSpPr>
        <p:spPr>
          <a:xfrm>
            <a:off x="-783257" y="1034826"/>
            <a:ext cx="10384458" cy="1354217"/>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Train Test Split</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5" name="Picture 4">
            <a:extLst>
              <a:ext uri="{FF2B5EF4-FFF2-40B4-BE49-F238E27FC236}">
                <a16:creationId xmlns:a16="http://schemas.microsoft.com/office/drawing/2014/main" id="{9A61F1DE-FF3C-4886-2C9D-EFE04191B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2389043"/>
            <a:ext cx="13868400" cy="2619574"/>
          </a:xfrm>
          <a:prstGeom prst="rect">
            <a:avLst/>
          </a:prstGeom>
        </p:spPr>
      </p:pic>
      <p:sp>
        <p:nvSpPr>
          <p:cNvPr id="9" name="Freeform 2">
            <a:extLst>
              <a:ext uri="{FF2B5EF4-FFF2-40B4-BE49-F238E27FC236}">
                <a16:creationId xmlns:a16="http://schemas.microsoft.com/office/drawing/2014/main" id="{44450912-CD29-1659-634A-E8CA32A83B74}"/>
              </a:ext>
            </a:extLst>
          </p:cNvPr>
          <p:cNvSpPr/>
          <p:nvPr/>
        </p:nvSpPr>
        <p:spPr>
          <a:xfrm>
            <a:off x="-85725" y="4781945"/>
            <a:ext cx="9372599" cy="157376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lgn="ctr">
              <a:lnSpc>
                <a:spcPts val="10640"/>
              </a:lnSpc>
            </a:pPr>
            <a:endParaRPr lang="en-US" sz="1800" dirty="0">
              <a:solidFill>
                <a:srgbClr val="A27535"/>
              </a:solidFill>
              <a:latin typeface="Bogart Bold"/>
            </a:endParaRPr>
          </a:p>
        </p:txBody>
      </p:sp>
      <p:sp>
        <p:nvSpPr>
          <p:cNvPr id="11" name="TextBox 9">
            <a:extLst>
              <a:ext uri="{FF2B5EF4-FFF2-40B4-BE49-F238E27FC236}">
                <a16:creationId xmlns:a16="http://schemas.microsoft.com/office/drawing/2014/main" id="{C7338069-F8DC-E377-D0AC-C828E2A3B156}"/>
              </a:ext>
            </a:extLst>
          </p:cNvPr>
          <p:cNvSpPr txBox="1"/>
          <p:nvPr/>
        </p:nvSpPr>
        <p:spPr>
          <a:xfrm>
            <a:off x="-925029" y="4936984"/>
            <a:ext cx="10384458" cy="1354217"/>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Test LR MODEL</a:t>
            </a:r>
          </a:p>
        </p:txBody>
      </p:sp>
      <p:pic>
        <p:nvPicPr>
          <p:cNvPr id="13" name="Picture 12">
            <a:extLst>
              <a:ext uri="{FF2B5EF4-FFF2-40B4-BE49-F238E27FC236}">
                <a16:creationId xmlns:a16="http://schemas.microsoft.com/office/drawing/2014/main" id="{EE808EC2-E921-F432-66BA-A8297CE222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6446240"/>
            <a:ext cx="13030200" cy="2974287"/>
          </a:xfrm>
          <a:prstGeom prst="rect">
            <a:avLst/>
          </a:prstGeom>
        </p:spPr>
      </p:pic>
      <p:pic>
        <p:nvPicPr>
          <p:cNvPr id="17" name="Picture 16">
            <a:extLst>
              <a:ext uri="{FF2B5EF4-FFF2-40B4-BE49-F238E27FC236}">
                <a16:creationId xmlns:a16="http://schemas.microsoft.com/office/drawing/2014/main" id="{E656F904-78B6-2682-66C2-655904CE2F6F}"/>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3911327" y="7388084"/>
            <a:ext cx="3475293" cy="1737647"/>
          </a:xfrm>
          <a:prstGeom prst="rect">
            <a:avLst/>
          </a:prstGeom>
        </p:spPr>
      </p:pic>
      <p:pic>
        <p:nvPicPr>
          <p:cNvPr id="18" name="Picture 17">
            <a:extLst>
              <a:ext uri="{FF2B5EF4-FFF2-40B4-BE49-F238E27FC236}">
                <a16:creationId xmlns:a16="http://schemas.microsoft.com/office/drawing/2014/main" id="{3C50312E-054D-D3B6-2F79-502B2E806171}"/>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4711491" y="7526687"/>
            <a:ext cx="3475293" cy="1737647"/>
          </a:xfrm>
          <a:prstGeom prst="rect">
            <a:avLst/>
          </a:prstGeom>
        </p:spPr>
      </p:pic>
      <p:pic>
        <p:nvPicPr>
          <p:cNvPr id="19" name="Picture 18">
            <a:extLst>
              <a:ext uri="{FF2B5EF4-FFF2-40B4-BE49-F238E27FC236}">
                <a16:creationId xmlns:a16="http://schemas.microsoft.com/office/drawing/2014/main" id="{2C182061-D822-2BF1-CEBE-1CC9D453E10A}"/>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4173200" y="8323468"/>
            <a:ext cx="3475293" cy="1737647"/>
          </a:xfrm>
          <a:prstGeom prst="rect">
            <a:avLst/>
          </a:prstGeom>
        </p:spPr>
      </p:pic>
      <p:pic>
        <p:nvPicPr>
          <p:cNvPr id="20" name="Picture 19">
            <a:extLst>
              <a:ext uri="{FF2B5EF4-FFF2-40B4-BE49-F238E27FC236}">
                <a16:creationId xmlns:a16="http://schemas.microsoft.com/office/drawing/2014/main" id="{AD69C1D6-0967-1962-91A6-B89FC53BFC08}"/>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5032636" y="8041350"/>
            <a:ext cx="3475293" cy="1737647"/>
          </a:xfrm>
          <a:prstGeom prst="rect">
            <a:avLst/>
          </a:prstGeom>
        </p:spPr>
      </p:pic>
      <p:pic>
        <p:nvPicPr>
          <p:cNvPr id="21" name="Picture 20">
            <a:extLst>
              <a:ext uri="{FF2B5EF4-FFF2-40B4-BE49-F238E27FC236}">
                <a16:creationId xmlns:a16="http://schemas.microsoft.com/office/drawing/2014/main" id="{30D9F8CA-F2ED-EA99-812F-D7C7712BA9F9}"/>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5067815" y="8562109"/>
            <a:ext cx="3475293" cy="1737647"/>
          </a:xfrm>
          <a:prstGeom prst="rect">
            <a:avLst/>
          </a:prstGeom>
        </p:spPr>
      </p:pic>
      <p:pic>
        <p:nvPicPr>
          <p:cNvPr id="22" name="Picture 21">
            <a:extLst>
              <a:ext uri="{FF2B5EF4-FFF2-40B4-BE49-F238E27FC236}">
                <a16:creationId xmlns:a16="http://schemas.microsoft.com/office/drawing/2014/main" id="{B4D13D1E-9640-9846-CA0E-81383D4C94BA}"/>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4239853" y="6651767"/>
            <a:ext cx="3475293" cy="1737647"/>
          </a:xfrm>
          <a:prstGeom prst="rect">
            <a:avLst/>
          </a:prstGeom>
        </p:spPr>
      </p:pic>
      <p:pic>
        <p:nvPicPr>
          <p:cNvPr id="23" name="Picture 22">
            <a:extLst>
              <a:ext uri="{FF2B5EF4-FFF2-40B4-BE49-F238E27FC236}">
                <a16:creationId xmlns:a16="http://schemas.microsoft.com/office/drawing/2014/main" id="{6DE34D99-F003-0E7D-4E18-1A1236FA0E21}"/>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5246854" y="7147829"/>
            <a:ext cx="3475293" cy="1737647"/>
          </a:xfrm>
          <a:prstGeom prst="rect">
            <a:avLst/>
          </a:prstGeom>
        </p:spPr>
      </p:pic>
      <p:pic>
        <p:nvPicPr>
          <p:cNvPr id="24" name="Picture 23">
            <a:extLst>
              <a:ext uri="{FF2B5EF4-FFF2-40B4-BE49-F238E27FC236}">
                <a16:creationId xmlns:a16="http://schemas.microsoft.com/office/drawing/2014/main" id="{4A087775-F1F9-D184-BB94-4D098AF0FE98}"/>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4640054" y="5856942"/>
            <a:ext cx="3475293" cy="1737647"/>
          </a:xfrm>
          <a:prstGeom prst="rect">
            <a:avLst/>
          </a:prstGeom>
        </p:spPr>
      </p:pic>
      <p:pic>
        <p:nvPicPr>
          <p:cNvPr id="25" name="Picture 24">
            <a:extLst>
              <a:ext uri="{FF2B5EF4-FFF2-40B4-BE49-F238E27FC236}">
                <a16:creationId xmlns:a16="http://schemas.microsoft.com/office/drawing/2014/main" id="{2A135AD5-EE31-F8B1-667F-22F54420F0E9}"/>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5863191" y="6086527"/>
            <a:ext cx="3475293" cy="1737647"/>
          </a:xfrm>
          <a:prstGeom prst="rect">
            <a:avLst/>
          </a:prstGeom>
        </p:spPr>
      </p:pic>
      <p:pic>
        <p:nvPicPr>
          <p:cNvPr id="26" name="Picture 25">
            <a:extLst>
              <a:ext uri="{FF2B5EF4-FFF2-40B4-BE49-F238E27FC236}">
                <a16:creationId xmlns:a16="http://schemas.microsoft.com/office/drawing/2014/main" id="{41776ED2-1CD8-CB40-3941-12969574C961}"/>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5474027" y="5212103"/>
            <a:ext cx="3475293" cy="1737647"/>
          </a:xfrm>
          <a:prstGeom prst="rect">
            <a:avLst/>
          </a:prstGeom>
        </p:spPr>
      </p:pic>
    </p:spTree>
    <p:extLst>
      <p:ext uri="{BB962C8B-B14F-4D97-AF65-F5344CB8AC3E}">
        <p14:creationId xmlns:p14="http://schemas.microsoft.com/office/powerpoint/2010/main" val="1157569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72C581BF-300D-27C7-524F-3EC142977A74}"/>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38586" y="15910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pic>
        <p:nvPicPr>
          <p:cNvPr id="15" name="Picture 14">
            <a:extLst>
              <a:ext uri="{FF2B5EF4-FFF2-40B4-BE49-F238E27FC236}">
                <a16:creationId xmlns:a16="http://schemas.microsoft.com/office/drawing/2014/main" id="{9D55A23F-4F76-4E8E-7152-6F95F362D39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2371697" y="8255334"/>
            <a:ext cx="3475293" cy="1737647"/>
          </a:xfrm>
          <a:prstGeom prst="rect">
            <a:avLst/>
          </a:prstGeom>
        </p:spPr>
      </p:pic>
      <p:pic>
        <p:nvPicPr>
          <p:cNvPr id="19" name="Picture 18">
            <a:extLst>
              <a:ext uri="{FF2B5EF4-FFF2-40B4-BE49-F238E27FC236}">
                <a16:creationId xmlns:a16="http://schemas.microsoft.com/office/drawing/2014/main" id="{5D936C49-FB80-6556-E224-3E29C03DDC0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3789948" y="8659899"/>
            <a:ext cx="3475293" cy="1737647"/>
          </a:xfrm>
          <a:prstGeom prst="rect">
            <a:avLst/>
          </a:prstGeom>
        </p:spPr>
      </p:pic>
      <p:sp>
        <p:nvSpPr>
          <p:cNvPr id="12" name="Freeform 2">
            <a:extLst>
              <a:ext uri="{FF2B5EF4-FFF2-40B4-BE49-F238E27FC236}">
                <a16:creationId xmlns:a16="http://schemas.microsoft.com/office/drawing/2014/main" id="{DC6F3B4E-38D6-1FCD-643C-423F3CF908D8}"/>
              </a:ext>
            </a:extLst>
          </p:cNvPr>
          <p:cNvSpPr/>
          <p:nvPr/>
        </p:nvSpPr>
        <p:spPr>
          <a:xfrm>
            <a:off x="0"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8" name="Freeform 3">
            <a:extLst>
              <a:ext uri="{FF2B5EF4-FFF2-40B4-BE49-F238E27FC236}">
                <a16:creationId xmlns:a16="http://schemas.microsoft.com/office/drawing/2014/main" id="{EB8F1BC7-D407-416E-70F3-067FA08508F8}"/>
              </a:ext>
            </a:extLst>
          </p:cNvPr>
          <p:cNvSpPr/>
          <p:nvPr/>
        </p:nvSpPr>
        <p:spPr>
          <a:xfrm rot="5400000">
            <a:off x="293572" y="68579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sp>
        <p:nvSpPr>
          <p:cNvPr id="9" name="Freeform 2">
            <a:extLst>
              <a:ext uri="{FF2B5EF4-FFF2-40B4-BE49-F238E27FC236}">
                <a16:creationId xmlns:a16="http://schemas.microsoft.com/office/drawing/2014/main" id="{44450912-CD29-1659-634A-E8CA32A83B74}"/>
              </a:ext>
            </a:extLst>
          </p:cNvPr>
          <p:cNvSpPr/>
          <p:nvPr/>
        </p:nvSpPr>
        <p:spPr>
          <a:xfrm>
            <a:off x="3404309" y="2552700"/>
            <a:ext cx="11302291" cy="5105399"/>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lgn="ctr">
              <a:lnSpc>
                <a:spcPts val="10640"/>
              </a:lnSpc>
            </a:pPr>
            <a:endParaRPr lang="en-US" sz="1800" dirty="0">
              <a:solidFill>
                <a:srgbClr val="A27535"/>
              </a:solidFill>
              <a:latin typeface="Bogart Bold"/>
            </a:endParaRPr>
          </a:p>
        </p:txBody>
      </p:sp>
      <p:sp>
        <p:nvSpPr>
          <p:cNvPr id="4" name="TextBox 3">
            <a:extLst>
              <a:ext uri="{FF2B5EF4-FFF2-40B4-BE49-F238E27FC236}">
                <a16:creationId xmlns:a16="http://schemas.microsoft.com/office/drawing/2014/main" id="{69016662-FF09-F1FA-CCE0-C2AC831B23E0}"/>
              </a:ext>
            </a:extLst>
          </p:cNvPr>
          <p:cNvSpPr txBox="1"/>
          <p:nvPr/>
        </p:nvSpPr>
        <p:spPr>
          <a:xfrm>
            <a:off x="4830278" y="3920480"/>
            <a:ext cx="9258301" cy="2431435"/>
          </a:xfrm>
          <a:prstGeom prst="rect">
            <a:avLst/>
          </a:prstGeom>
          <a:noFill/>
        </p:spPr>
        <p:txBody>
          <a:bodyPr wrap="square" rtlCol="0">
            <a:spAutoFit/>
          </a:bodyPr>
          <a:lstStyle/>
          <a:p>
            <a:r>
              <a:rPr lang="en-US" sz="7600" dirty="0">
                <a:solidFill>
                  <a:srgbClr val="A27535"/>
                </a:solidFill>
                <a:latin typeface="Bogart Bold"/>
              </a:rPr>
              <a:t>Accuracy = 100%</a:t>
            </a:r>
          </a:p>
          <a:p>
            <a:pPr algn="ctr"/>
            <a:r>
              <a:rPr lang="en-US" sz="7600" dirty="0">
                <a:solidFill>
                  <a:srgbClr val="FF0000"/>
                </a:solidFill>
                <a:latin typeface="Bogart Bold"/>
              </a:rPr>
              <a:t>OVERFITTING</a:t>
            </a:r>
          </a:p>
        </p:txBody>
      </p:sp>
      <p:pic>
        <p:nvPicPr>
          <p:cNvPr id="16" name="Picture 15">
            <a:extLst>
              <a:ext uri="{FF2B5EF4-FFF2-40B4-BE49-F238E27FC236}">
                <a16:creationId xmlns:a16="http://schemas.microsoft.com/office/drawing/2014/main" id="{C7286C3F-4D15-5257-A52D-1D26D206384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2557697" y="7371514"/>
            <a:ext cx="3475293" cy="1737647"/>
          </a:xfrm>
          <a:prstGeom prst="rect">
            <a:avLst/>
          </a:prstGeom>
        </p:spPr>
      </p:pic>
      <p:pic>
        <p:nvPicPr>
          <p:cNvPr id="17" name="Picture 16">
            <a:extLst>
              <a:ext uri="{FF2B5EF4-FFF2-40B4-BE49-F238E27FC236}">
                <a16:creationId xmlns:a16="http://schemas.microsoft.com/office/drawing/2014/main" id="{EF18322C-DE2F-7F80-0365-F96B10B7A8E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3975948" y="7848993"/>
            <a:ext cx="3475293" cy="1737647"/>
          </a:xfrm>
          <a:prstGeom prst="rect">
            <a:avLst/>
          </a:prstGeom>
        </p:spPr>
      </p:pic>
      <p:pic>
        <p:nvPicPr>
          <p:cNvPr id="18" name="Picture 17">
            <a:extLst>
              <a:ext uri="{FF2B5EF4-FFF2-40B4-BE49-F238E27FC236}">
                <a16:creationId xmlns:a16="http://schemas.microsoft.com/office/drawing/2014/main" id="{190B0B0A-BB64-8B4A-3C6B-1238A3065D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3599427" y="6813852"/>
            <a:ext cx="3475293" cy="1737647"/>
          </a:xfrm>
          <a:prstGeom prst="rect">
            <a:avLst/>
          </a:prstGeom>
        </p:spPr>
      </p:pic>
    </p:spTree>
    <p:extLst>
      <p:ext uri="{BB962C8B-B14F-4D97-AF65-F5344CB8AC3E}">
        <p14:creationId xmlns:p14="http://schemas.microsoft.com/office/powerpoint/2010/main" val="2241615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D52A25F7-0A00-4C07-4906-7729B8A9EA97}"/>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49866" y="89423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293569" y="142092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849600" cy="157376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164423" y="-123659"/>
            <a:ext cx="13959153"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Checking the Data again</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6" name="Picture 5">
            <a:extLst>
              <a:ext uri="{FF2B5EF4-FFF2-40B4-BE49-F238E27FC236}">
                <a16:creationId xmlns:a16="http://schemas.microsoft.com/office/drawing/2014/main" id="{3D374E08-ABD0-F414-FC50-24DC392756E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5800" y="1808297"/>
            <a:ext cx="10613449" cy="8064464"/>
          </a:xfrm>
          <a:prstGeom prst="rect">
            <a:avLst/>
          </a:prstGeom>
        </p:spPr>
      </p:pic>
      <p:sp>
        <p:nvSpPr>
          <p:cNvPr id="4" name="TextBox 3">
            <a:extLst>
              <a:ext uri="{FF2B5EF4-FFF2-40B4-BE49-F238E27FC236}">
                <a16:creationId xmlns:a16="http://schemas.microsoft.com/office/drawing/2014/main" id="{C142E14C-D1B3-B02D-71D0-EAF4C557315F}"/>
              </a:ext>
            </a:extLst>
          </p:cNvPr>
          <p:cNvSpPr txBox="1"/>
          <p:nvPr/>
        </p:nvSpPr>
        <p:spPr>
          <a:xfrm>
            <a:off x="11334749" y="3024373"/>
            <a:ext cx="6267451" cy="5632311"/>
          </a:xfrm>
          <a:prstGeom prst="rect">
            <a:avLst/>
          </a:prstGeom>
          <a:noFill/>
        </p:spPr>
        <p:txBody>
          <a:bodyPr wrap="square" rtlCol="0">
            <a:spAutoFit/>
          </a:bodyPr>
          <a:lstStyle/>
          <a:p>
            <a:r>
              <a:rPr lang="en-US" sz="6000" dirty="0">
                <a:solidFill>
                  <a:srgbClr val="A27535"/>
                </a:solidFill>
                <a:latin typeface="Bogart Bold"/>
              </a:rPr>
              <a:t>It shows that we have to </a:t>
            </a:r>
            <a:r>
              <a:rPr lang="en-US" sz="6000" dirty="0">
                <a:solidFill>
                  <a:srgbClr val="FF0000"/>
                </a:solidFill>
                <a:latin typeface="Bogart Bold"/>
              </a:rPr>
              <a:t>drop </a:t>
            </a:r>
            <a:r>
              <a:rPr lang="en-US" sz="6000" dirty="0">
                <a:solidFill>
                  <a:srgbClr val="A27535"/>
                </a:solidFill>
                <a:latin typeface="Bogart Bold"/>
              </a:rPr>
              <a:t>the volume column from the features</a:t>
            </a:r>
          </a:p>
        </p:txBody>
      </p:sp>
    </p:spTree>
    <p:extLst>
      <p:ext uri="{BB962C8B-B14F-4D97-AF65-F5344CB8AC3E}">
        <p14:creationId xmlns:p14="http://schemas.microsoft.com/office/powerpoint/2010/main" val="2693513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EF20807A-8D7F-1E96-DDD2-C17787F5DB06}"/>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2" name="Freeform 2"/>
          <p:cNvSpPr/>
          <p:nvPr/>
        </p:nvSpPr>
        <p:spPr>
          <a:xfrm rot="-5400000">
            <a:off x="9018575" y="556516"/>
            <a:ext cx="7415992" cy="8793705"/>
          </a:xfrm>
          <a:custGeom>
            <a:avLst/>
            <a:gdLst/>
            <a:ahLst/>
            <a:cxnLst/>
            <a:rect l="l" t="t" r="r" b="b"/>
            <a:pathLst>
              <a:path w="6305931" h="8229600">
                <a:moveTo>
                  <a:pt x="0" y="0"/>
                </a:moveTo>
                <a:lnTo>
                  <a:pt x="6305931" y="0"/>
                </a:lnTo>
                <a:lnTo>
                  <a:pt x="6305931" y="8229600"/>
                </a:lnTo>
                <a:lnTo>
                  <a:pt x="0" y="8229600"/>
                </a:lnTo>
                <a:lnTo>
                  <a:pt x="0" y="0"/>
                </a:lnTo>
                <a:close/>
              </a:path>
            </a:pathLst>
          </a:custGeom>
          <a:blipFill>
            <a:blip r:embed="rId4"/>
            <a:stretch>
              <a:fillRect/>
            </a:stretch>
          </a:blipFill>
        </p:spPr>
      </p:sp>
      <p:sp>
        <p:nvSpPr>
          <p:cNvPr id="3" name="Freeform 3"/>
          <p:cNvSpPr/>
          <p:nvPr/>
        </p:nvSpPr>
        <p:spPr>
          <a:xfrm rot="-5400000" flipV="1">
            <a:off x="1336183" y="234244"/>
            <a:ext cx="7415991" cy="9438250"/>
          </a:xfrm>
          <a:custGeom>
            <a:avLst/>
            <a:gdLst/>
            <a:ahLst/>
            <a:cxnLst/>
            <a:rect l="l" t="t" r="r" b="b"/>
            <a:pathLst>
              <a:path w="6305931" h="8042824">
                <a:moveTo>
                  <a:pt x="0" y="8042824"/>
                </a:moveTo>
                <a:lnTo>
                  <a:pt x="6305931" y="8042824"/>
                </a:lnTo>
                <a:lnTo>
                  <a:pt x="6305931" y="0"/>
                </a:lnTo>
                <a:lnTo>
                  <a:pt x="0" y="0"/>
                </a:lnTo>
                <a:lnTo>
                  <a:pt x="0" y="8042824"/>
                </a:lnTo>
                <a:close/>
              </a:path>
            </a:pathLst>
          </a:custGeom>
          <a:blipFill>
            <a:blip r:embed="rId4"/>
            <a:stretch>
              <a:fillRect t="-2322"/>
            </a:stretch>
          </a:blipFill>
        </p:spPr>
        <p:txBody>
          <a:bodyPr/>
          <a:lstStyle/>
          <a:p>
            <a:endParaRPr lang="en-US" dirty="0"/>
          </a:p>
        </p:txBody>
      </p:sp>
      <p:sp>
        <p:nvSpPr>
          <p:cNvPr id="4" name="Freeform 4"/>
          <p:cNvSpPr/>
          <p:nvPr/>
        </p:nvSpPr>
        <p:spPr>
          <a:xfrm>
            <a:off x="5715000" y="2525178"/>
            <a:ext cx="4705327" cy="162548"/>
          </a:xfrm>
          <a:custGeom>
            <a:avLst/>
            <a:gdLst/>
            <a:ahLst/>
            <a:cxnLst/>
            <a:rect l="l" t="t" r="r" b="b"/>
            <a:pathLst>
              <a:path w="4705327" h="162548">
                <a:moveTo>
                  <a:pt x="0" y="0"/>
                </a:moveTo>
                <a:lnTo>
                  <a:pt x="4705326" y="0"/>
                </a:lnTo>
                <a:lnTo>
                  <a:pt x="4705326" y="162547"/>
                </a:lnTo>
                <a:lnTo>
                  <a:pt x="0" y="1625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4835463">
            <a:off x="7644613" y="-1127659"/>
            <a:ext cx="1738247" cy="4746067"/>
          </a:xfrm>
          <a:custGeom>
            <a:avLst/>
            <a:gdLst/>
            <a:ahLst/>
            <a:cxnLst/>
            <a:rect l="l" t="t" r="r" b="b"/>
            <a:pathLst>
              <a:path w="1738247" h="4746067">
                <a:moveTo>
                  <a:pt x="0" y="0"/>
                </a:moveTo>
                <a:lnTo>
                  <a:pt x="1738247" y="0"/>
                </a:lnTo>
                <a:lnTo>
                  <a:pt x="1738247" y="4746067"/>
                </a:lnTo>
                <a:lnTo>
                  <a:pt x="0" y="4746067"/>
                </a:lnTo>
                <a:lnTo>
                  <a:pt x="0" y="0"/>
                </a:lnTo>
                <a:close/>
              </a:path>
            </a:pathLst>
          </a:custGeom>
          <a:blipFill>
            <a:blip r:embed="rId7"/>
            <a:stretch>
              <a:fillRect/>
            </a:stretch>
          </a:blipFill>
        </p:spPr>
      </p:sp>
      <p:sp>
        <p:nvSpPr>
          <p:cNvPr id="6" name="TextBox 6"/>
          <p:cNvSpPr txBox="1"/>
          <p:nvPr/>
        </p:nvSpPr>
        <p:spPr>
          <a:xfrm>
            <a:off x="1676400" y="2934648"/>
            <a:ext cx="14706600" cy="3825406"/>
          </a:xfrm>
          <a:prstGeom prst="rect">
            <a:avLst/>
          </a:prstGeom>
        </p:spPr>
        <p:txBody>
          <a:bodyPr wrap="square" lIns="0" tIns="0" rIns="0" bIns="0" rtlCol="0" anchor="t">
            <a:spAutoFit/>
          </a:bodyPr>
          <a:lstStyle/>
          <a:p>
            <a:pPr algn="ctr">
              <a:lnSpc>
                <a:spcPts val="5040"/>
              </a:lnSpc>
            </a:pPr>
            <a:r>
              <a:rPr lang="en-US" sz="3600" dirty="0">
                <a:solidFill>
                  <a:srgbClr val="545454"/>
                </a:solidFill>
                <a:latin typeface="TT Norms"/>
              </a:rPr>
              <a:t>Machine learning techniques to analyze historical gold price data, economic indicators, market trends, and other relevant factors to create predictive models.</a:t>
            </a:r>
          </a:p>
          <a:p>
            <a:pPr algn="ctr">
              <a:lnSpc>
                <a:spcPts val="5040"/>
              </a:lnSpc>
            </a:pPr>
            <a:r>
              <a:rPr lang="en-US" sz="3600" dirty="0">
                <a:solidFill>
                  <a:srgbClr val="545454"/>
                </a:solidFill>
                <a:latin typeface="TT Norms"/>
              </a:rPr>
              <a:t>These models aim to forecast future gold prices, providing insights for investors, traders, financial analysts, and policymakers.</a:t>
            </a:r>
          </a:p>
          <a:p>
            <a:pPr algn="ctr">
              <a:lnSpc>
                <a:spcPts val="5040"/>
              </a:lnSpc>
            </a:pPr>
            <a:endParaRPr lang="en-US" sz="3600" dirty="0">
              <a:solidFill>
                <a:srgbClr val="545454"/>
              </a:solidFill>
              <a:latin typeface="TT Norms"/>
            </a:endParaRPr>
          </a:p>
        </p:txBody>
      </p:sp>
      <p:sp>
        <p:nvSpPr>
          <p:cNvPr id="7" name="TextBox 7"/>
          <p:cNvSpPr txBox="1"/>
          <p:nvPr/>
        </p:nvSpPr>
        <p:spPr>
          <a:xfrm>
            <a:off x="4495800" y="1418950"/>
            <a:ext cx="8454928" cy="1302386"/>
          </a:xfrm>
          <a:prstGeom prst="rect">
            <a:avLst/>
          </a:prstGeom>
        </p:spPr>
        <p:txBody>
          <a:bodyPr lIns="0" tIns="0" rIns="0" bIns="0" rtlCol="0" anchor="t">
            <a:spAutoFit/>
          </a:bodyPr>
          <a:lstStyle/>
          <a:p>
            <a:pPr algn="ctr">
              <a:lnSpc>
                <a:spcPts val="10639"/>
              </a:lnSpc>
            </a:pPr>
            <a:r>
              <a:rPr lang="en-US" sz="7599" dirty="0">
                <a:solidFill>
                  <a:srgbClr val="A27535"/>
                </a:solidFill>
                <a:latin typeface="Bogart Bold"/>
              </a:rPr>
              <a:t>Introduction</a:t>
            </a:r>
          </a:p>
        </p:txBody>
      </p:sp>
      <p:pic>
        <p:nvPicPr>
          <p:cNvPr id="10" name="Picture 9">
            <a:extLst>
              <a:ext uri="{FF2B5EF4-FFF2-40B4-BE49-F238E27FC236}">
                <a16:creationId xmlns:a16="http://schemas.microsoft.com/office/drawing/2014/main" id="{9F226966-42F8-D366-FB94-7A03C36CE562}"/>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3325850" y="6268035"/>
            <a:ext cx="4681268" cy="38835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5" name="Freeform 2">
            <a:extLst>
              <a:ext uri="{FF2B5EF4-FFF2-40B4-BE49-F238E27FC236}">
                <a16:creationId xmlns:a16="http://schemas.microsoft.com/office/drawing/2014/main" id="{4FD9270A-C730-17C2-80B8-0A625F4D7D6D}"/>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49866" y="89423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293569" y="142092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849600" cy="157376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164423" y="-123659"/>
            <a:ext cx="13959153" cy="1227259"/>
          </a:xfrm>
          <a:prstGeom prst="rect">
            <a:avLst/>
          </a:prstGeom>
        </p:spPr>
        <p:txBody>
          <a:bodyPr wrap="square" lIns="0" tIns="0" rIns="0" bIns="0" rtlCol="0" anchor="t">
            <a:spAutoFit/>
          </a:bodyPr>
          <a:lstStyle/>
          <a:p>
            <a:pPr algn="ctr">
              <a:lnSpc>
                <a:spcPts val="10640"/>
              </a:lnSpc>
            </a:pPr>
            <a:r>
              <a:rPr lang="en-US" sz="5400" dirty="0">
                <a:solidFill>
                  <a:srgbClr val="A27535"/>
                </a:solidFill>
                <a:latin typeface="Bogart Bold"/>
              </a:rPr>
              <a:t>Drop Volume and use </a:t>
            </a:r>
            <a:r>
              <a:rPr lang="en-US" sz="5400" dirty="0" err="1">
                <a:solidFill>
                  <a:srgbClr val="A27535"/>
                </a:solidFill>
                <a:latin typeface="Bogart Bold"/>
              </a:rPr>
              <a:t>MinMaxScaler</a:t>
            </a:r>
            <a:endParaRPr lang="en-US" sz="5400" dirty="0">
              <a:solidFill>
                <a:srgbClr val="A27535"/>
              </a:solidFill>
              <a:latin typeface="Bogart Bold"/>
            </a:endParaRP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9" name="Picture 8">
            <a:extLst>
              <a:ext uri="{FF2B5EF4-FFF2-40B4-BE49-F238E27FC236}">
                <a16:creationId xmlns:a16="http://schemas.microsoft.com/office/drawing/2014/main" id="{F10E7149-809A-02A4-D6E8-8A683D9E5D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5932" y="1881911"/>
            <a:ext cx="8319925" cy="2767146"/>
          </a:xfrm>
          <a:prstGeom prst="rect">
            <a:avLst/>
          </a:prstGeom>
        </p:spPr>
      </p:pic>
      <p:pic>
        <p:nvPicPr>
          <p:cNvPr id="12" name="Picture 11">
            <a:extLst>
              <a:ext uri="{FF2B5EF4-FFF2-40B4-BE49-F238E27FC236}">
                <a16:creationId xmlns:a16="http://schemas.microsoft.com/office/drawing/2014/main" id="{E80DE05C-6068-6DCB-60F9-7B45F1F424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003" y="1881910"/>
            <a:ext cx="8299143" cy="2707408"/>
          </a:xfrm>
          <a:prstGeom prst="rect">
            <a:avLst/>
          </a:prstGeom>
        </p:spPr>
      </p:pic>
      <p:pic>
        <p:nvPicPr>
          <p:cNvPr id="14" name="Picture 13">
            <a:extLst>
              <a:ext uri="{FF2B5EF4-FFF2-40B4-BE49-F238E27FC236}">
                <a16:creationId xmlns:a16="http://schemas.microsoft.com/office/drawing/2014/main" id="{6A002FE0-E297-B8C1-1202-162DE3361B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1003" y="4839623"/>
            <a:ext cx="16841924" cy="5162479"/>
          </a:xfrm>
          <a:prstGeom prst="rect">
            <a:avLst/>
          </a:prstGeom>
        </p:spPr>
      </p:pic>
    </p:spTree>
    <p:extLst>
      <p:ext uri="{BB962C8B-B14F-4D97-AF65-F5344CB8AC3E}">
        <p14:creationId xmlns:p14="http://schemas.microsoft.com/office/powerpoint/2010/main" val="2044972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83694AE3-81A0-D72C-B5AF-60C4F92DB167}"/>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49866" y="89423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293569" y="142092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295400" y="-164062"/>
            <a:ext cx="15849600" cy="157376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164423" y="-123659"/>
            <a:ext cx="13959153" cy="1227259"/>
          </a:xfrm>
          <a:prstGeom prst="rect">
            <a:avLst/>
          </a:prstGeom>
        </p:spPr>
        <p:txBody>
          <a:bodyPr wrap="square" lIns="0" tIns="0" rIns="0" bIns="0" rtlCol="0" anchor="t">
            <a:spAutoFit/>
          </a:bodyPr>
          <a:lstStyle/>
          <a:p>
            <a:pPr algn="ctr">
              <a:lnSpc>
                <a:spcPts val="10640"/>
              </a:lnSpc>
            </a:pPr>
            <a:r>
              <a:rPr lang="en-US" sz="5400" dirty="0">
                <a:solidFill>
                  <a:srgbClr val="A27535"/>
                </a:solidFill>
                <a:latin typeface="Bogart Bold"/>
              </a:rPr>
              <a:t>Test It Again</a:t>
            </a: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14" name="Picture 13">
            <a:extLst>
              <a:ext uri="{FF2B5EF4-FFF2-40B4-BE49-F238E27FC236}">
                <a16:creationId xmlns:a16="http://schemas.microsoft.com/office/drawing/2014/main" id="{6A002FE0-E297-B8C1-1202-162DE3361BA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4527" y="2012792"/>
            <a:ext cx="16841924" cy="4581354"/>
          </a:xfrm>
          <a:prstGeom prst="rect">
            <a:avLst/>
          </a:prstGeom>
        </p:spPr>
      </p:pic>
      <p:sp>
        <p:nvSpPr>
          <p:cNvPr id="4" name="TextBox 3">
            <a:extLst>
              <a:ext uri="{FF2B5EF4-FFF2-40B4-BE49-F238E27FC236}">
                <a16:creationId xmlns:a16="http://schemas.microsoft.com/office/drawing/2014/main" id="{ADFDD1C1-0834-0FEF-D658-CEE15F71AC12}"/>
              </a:ext>
            </a:extLst>
          </p:cNvPr>
          <p:cNvSpPr txBox="1"/>
          <p:nvPr/>
        </p:nvSpPr>
        <p:spPr>
          <a:xfrm>
            <a:off x="4514848" y="6892438"/>
            <a:ext cx="9258301" cy="2431435"/>
          </a:xfrm>
          <a:prstGeom prst="rect">
            <a:avLst/>
          </a:prstGeom>
          <a:noFill/>
        </p:spPr>
        <p:txBody>
          <a:bodyPr wrap="square" rtlCol="0">
            <a:spAutoFit/>
          </a:bodyPr>
          <a:lstStyle/>
          <a:p>
            <a:r>
              <a:rPr lang="en-US" sz="7600" dirty="0">
                <a:solidFill>
                  <a:srgbClr val="A27535"/>
                </a:solidFill>
                <a:latin typeface="Bogart Bold"/>
              </a:rPr>
              <a:t>Accuracy = 100%</a:t>
            </a:r>
          </a:p>
          <a:p>
            <a:pPr algn="ctr"/>
            <a:r>
              <a:rPr lang="en-US" sz="7600" dirty="0">
                <a:solidFill>
                  <a:srgbClr val="FF0000"/>
                </a:solidFill>
                <a:latin typeface="Bogart Bold"/>
              </a:rPr>
              <a:t>OVERFITTING </a:t>
            </a:r>
          </a:p>
        </p:txBody>
      </p:sp>
    </p:spTree>
    <p:extLst>
      <p:ext uri="{BB962C8B-B14F-4D97-AF65-F5344CB8AC3E}">
        <p14:creationId xmlns:p14="http://schemas.microsoft.com/office/powerpoint/2010/main" val="1527029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724443C8-0385-E01A-E0B0-880EED3E738B}"/>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49866" y="89423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293569" y="142092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191491" y="-28767"/>
            <a:ext cx="15849600" cy="157376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743200" y="383252"/>
            <a:ext cx="13959153" cy="830997"/>
          </a:xfrm>
          <a:prstGeom prst="rect">
            <a:avLst/>
          </a:prstGeom>
        </p:spPr>
        <p:txBody>
          <a:bodyPr wrap="square" lIns="0" tIns="0" rIns="0" bIns="0" rtlCol="0" anchor="t">
            <a:spAutoFit/>
          </a:bodyPr>
          <a:lstStyle/>
          <a:p>
            <a:pPr algn="ctr"/>
            <a:r>
              <a:rPr lang="en-US" sz="5400" dirty="0">
                <a:solidFill>
                  <a:srgbClr val="A27535"/>
                </a:solidFill>
                <a:latin typeface="Bogart Bold"/>
              </a:rPr>
              <a:t>ADD date columns again</a:t>
            </a:r>
            <a:endParaRPr lang="en-US" sz="5400" dirty="0">
              <a:solidFill>
                <a:srgbClr val="FF0000"/>
              </a:solidFill>
              <a:latin typeface="Bogart Bold"/>
            </a:endParaRP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6" name="Picture 5">
            <a:extLst>
              <a:ext uri="{FF2B5EF4-FFF2-40B4-BE49-F238E27FC236}">
                <a16:creationId xmlns:a16="http://schemas.microsoft.com/office/drawing/2014/main" id="{EF10130B-A21F-5109-AD60-69E9798E8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 y="1777309"/>
            <a:ext cx="10852669" cy="8189249"/>
          </a:xfrm>
          <a:prstGeom prst="rect">
            <a:avLst/>
          </a:prstGeom>
        </p:spPr>
      </p:pic>
      <p:sp>
        <p:nvSpPr>
          <p:cNvPr id="9" name="TextBox 8">
            <a:extLst>
              <a:ext uri="{FF2B5EF4-FFF2-40B4-BE49-F238E27FC236}">
                <a16:creationId xmlns:a16="http://schemas.microsoft.com/office/drawing/2014/main" id="{B4FE5A76-3FBE-A54A-CA98-7DD69E5B20A5}"/>
              </a:ext>
            </a:extLst>
          </p:cNvPr>
          <p:cNvSpPr txBox="1"/>
          <p:nvPr/>
        </p:nvSpPr>
        <p:spPr>
          <a:xfrm>
            <a:off x="11614672" y="3712517"/>
            <a:ext cx="5225526" cy="3416320"/>
          </a:xfrm>
          <a:prstGeom prst="rect">
            <a:avLst/>
          </a:prstGeom>
          <a:noFill/>
        </p:spPr>
        <p:txBody>
          <a:bodyPr wrap="square" rtlCol="0">
            <a:spAutoFit/>
          </a:bodyPr>
          <a:lstStyle/>
          <a:p>
            <a:r>
              <a:rPr lang="en-US" sz="5400" dirty="0">
                <a:solidFill>
                  <a:srgbClr val="A27535"/>
                </a:solidFill>
                <a:latin typeface="Bogart Bold"/>
              </a:rPr>
              <a:t>We have a good correlation with the year</a:t>
            </a:r>
          </a:p>
        </p:txBody>
      </p:sp>
      <p:pic>
        <p:nvPicPr>
          <p:cNvPr id="12" name="Picture 11">
            <a:extLst>
              <a:ext uri="{FF2B5EF4-FFF2-40B4-BE49-F238E27FC236}">
                <a16:creationId xmlns:a16="http://schemas.microsoft.com/office/drawing/2014/main" id="{A990EFCC-7E9F-E857-6CDA-48C31B7221E4}"/>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5371297" y="7516240"/>
            <a:ext cx="3120423" cy="2588651"/>
          </a:xfrm>
          <a:prstGeom prst="rect">
            <a:avLst/>
          </a:prstGeom>
        </p:spPr>
      </p:pic>
      <p:pic>
        <p:nvPicPr>
          <p:cNvPr id="13" name="Picture 12">
            <a:extLst>
              <a:ext uri="{FF2B5EF4-FFF2-40B4-BE49-F238E27FC236}">
                <a16:creationId xmlns:a16="http://schemas.microsoft.com/office/drawing/2014/main" id="{FCDBB594-78D6-C461-BC5E-9C1334A5974D}"/>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4689374" y="7792209"/>
            <a:ext cx="3217626" cy="2669289"/>
          </a:xfrm>
          <a:prstGeom prst="rect">
            <a:avLst/>
          </a:prstGeom>
        </p:spPr>
      </p:pic>
      <p:pic>
        <p:nvPicPr>
          <p:cNvPr id="15" name="Picture 14">
            <a:extLst>
              <a:ext uri="{FF2B5EF4-FFF2-40B4-BE49-F238E27FC236}">
                <a16:creationId xmlns:a16="http://schemas.microsoft.com/office/drawing/2014/main" id="{2B858093-B3A0-6B18-49CA-CC561AA181BC}"/>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3792200" y="7617551"/>
            <a:ext cx="3746399" cy="3107950"/>
          </a:xfrm>
          <a:prstGeom prst="rect">
            <a:avLst/>
          </a:prstGeom>
        </p:spPr>
      </p:pic>
    </p:spTree>
    <p:extLst>
      <p:ext uri="{BB962C8B-B14F-4D97-AF65-F5344CB8AC3E}">
        <p14:creationId xmlns:p14="http://schemas.microsoft.com/office/powerpoint/2010/main" val="3016617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id="{314D103E-AF28-2012-51F9-56F135DA3CFC}"/>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49866" y="89423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293569" y="142092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191491" y="-28767"/>
            <a:ext cx="15849600" cy="1573762"/>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2290496" y="408574"/>
            <a:ext cx="13959153" cy="677108"/>
          </a:xfrm>
          <a:prstGeom prst="rect">
            <a:avLst/>
          </a:prstGeom>
        </p:spPr>
        <p:txBody>
          <a:bodyPr wrap="square" lIns="0" tIns="0" rIns="0" bIns="0" rtlCol="0" anchor="t">
            <a:spAutoFit/>
          </a:bodyPr>
          <a:lstStyle/>
          <a:p>
            <a:pPr algn="ctr"/>
            <a:r>
              <a:rPr lang="en-US" sz="4400" dirty="0">
                <a:solidFill>
                  <a:srgbClr val="A27535"/>
                </a:solidFill>
                <a:latin typeface="Bogart Bold"/>
              </a:rPr>
              <a:t>Select the features again and use </a:t>
            </a:r>
            <a:r>
              <a:rPr lang="en-US" sz="4400" dirty="0" err="1">
                <a:solidFill>
                  <a:srgbClr val="A27535"/>
                </a:solidFill>
                <a:latin typeface="Bogart Bold"/>
              </a:rPr>
              <a:t>MinMax</a:t>
            </a:r>
            <a:r>
              <a:rPr lang="en-US" sz="4400" dirty="0">
                <a:solidFill>
                  <a:srgbClr val="A27535"/>
                </a:solidFill>
                <a:latin typeface="Bogart Bold"/>
              </a:rPr>
              <a:t> Scaler</a:t>
            </a:r>
            <a:endParaRPr lang="en-US" sz="4400" dirty="0">
              <a:solidFill>
                <a:srgbClr val="FF0000"/>
              </a:solidFill>
              <a:latin typeface="Bogart Bold"/>
            </a:endParaRP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6" name="Picture 5">
            <a:extLst>
              <a:ext uri="{FF2B5EF4-FFF2-40B4-BE49-F238E27FC236}">
                <a16:creationId xmlns:a16="http://schemas.microsoft.com/office/drawing/2014/main" id="{EF10130B-A21F-5109-AD60-69E9798E8F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5810" y="1738744"/>
            <a:ext cx="9951680" cy="4396901"/>
          </a:xfrm>
          <a:prstGeom prst="rect">
            <a:avLst/>
          </a:prstGeom>
        </p:spPr>
      </p:pic>
      <p:pic>
        <p:nvPicPr>
          <p:cNvPr id="5" name="Picture 4">
            <a:extLst>
              <a:ext uri="{FF2B5EF4-FFF2-40B4-BE49-F238E27FC236}">
                <a16:creationId xmlns:a16="http://schemas.microsoft.com/office/drawing/2014/main" id="{C2A915B5-3385-508C-D1F3-009E0BED6C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4800" y="1746502"/>
            <a:ext cx="10197389" cy="8131924"/>
          </a:xfrm>
          <a:prstGeom prst="rect">
            <a:avLst/>
          </a:prstGeom>
        </p:spPr>
      </p:pic>
      <p:sp>
        <p:nvSpPr>
          <p:cNvPr id="11" name="TextBox 10">
            <a:extLst>
              <a:ext uri="{FF2B5EF4-FFF2-40B4-BE49-F238E27FC236}">
                <a16:creationId xmlns:a16="http://schemas.microsoft.com/office/drawing/2014/main" id="{E24362BD-D65A-EB73-9502-528D62D08FC7}"/>
              </a:ext>
            </a:extLst>
          </p:cNvPr>
          <p:cNvSpPr txBox="1"/>
          <p:nvPr/>
        </p:nvSpPr>
        <p:spPr>
          <a:xfrm>
            <a:off x="971549" y="7346153"/>
            <a:ext cx="6191251" cy="1446550"/>
          </a:xfrm>
          <a:prstGeom prst="rect">
            <a:avLst/>
          </a:prstGeom>
          <a:noFill/>
        </p:spPr>
        <p:txBody>
          <a:bodyPr wrap="square" rtlCol="0">
            <a:spAutoFit/>
          </a:bodyPr>
          <a:lstStyle/>
          <a:p>
            <a:pPr algn="ctr"/>
            <a:r>
              <a:rPr lang="en-US" sz="4400" dirty="0">
                <a:solidFill>
                  <a:srgbClr val="A27535"/>
                </a:solidFill>
                <a:latin typeface="Bogart Bold"/>
              </a:rPr>
              <a:t>Accuracy is Now </a:t>
            </a:r>
            <a:r>
              <a:rPr lang="en-US" sz="4400" dirty="0">
                <a:solidFill>
                  <a:srgbClr val="FF0000"/>
                </a:solidFill>
                <a:latin typeface="Bogart Bold"/>
              </a:rPr>
              <a:t>99.96%</a:t>
            </a:r>
          </a:p>
        </p:txBody>
      </p:sp>
      <p:pic>
        <p:nvPicPr>
          <p:cNvPr id="13" name="Picture 12">
            <a:extLst>
              <a:ext uri="{FF2B5EF4-FFF2-40B4-BE49-F238E27FC236}">
                <a16:creationId xmlns:a16="http://schemas.microsoft.com/office/drawing/2014/main" id="{20345B1A-54A2-FA72-BFD8-887BA1AC129D}"/>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39457" y="8125492"/>
            <a:ext cx="2380361" cy="1974708"/>
          </a:xfrm>
          <a:prstGeom prst="rect">
            <a:avLst/>
          </a:prstGeom>
        </p:spPr>
      </p:pic>
      <p:pic>
        <p:nvPicPr>
          <p:cNvPr id="14" name="Picture 13">
            <a:extLst>
              <a:ext uri="{FF2B5EF4-FFF2-40B4-BE49-F238E27FC236}">
                <a16:creationId xmlns:a16="http://schemas.microsoft.com/office/drawing/2014/main" id="{74A835CC-D5A5-6253-749D-756D035A3C2E}"/>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41737" y="8277457"/>
            <a:ext cx="2459929" cy="2040716"/>
          </a:xfrm>
          <a:prstGeom prst="rect">
            <a:avLst/>
          </a:prstGeom>
        </p:spPr>
      </p:pic>
      <p:pic>
        <p:nvPicPr>
          <p:cNvPr id="15" name="Picture 14">
            <a:extLst>
              <a:ext uri="{FF2B5EF4-FFF2-40B4-BE49-F238E27FC236}">
                <a16:creationId xmlns:a16="http://schemas.microsoft.com/office/drawing/2014/main" id="{85528278-0B70-14D6-8D11-9C932CF81551}"/>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870940" y="8359273"/>
            <a:ext cx="2459929" cy="2040716"/>
          </a:xfrm>
          <a:prstGeom prst="rect">
            <a:avLst/>
          </a:prstGeom>
        </p:spPr>
      </p:pic>
    </p:spTree>
    <p:extLst>
      <p:ext uri="{BB962C8B-B14F-4D97-AF65-F5344CB8AC3E}">
        <p14:creationId xmlns:p14="http://schemas.microsoft.com/office/powerpoint/2010/main" val="3845880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id="{AB9BF5E1-A7DD-7B5E-215E-E7110EBF43BE}"/>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49866" y="89423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293569" y="142092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65810" y="-85674"/>
            <a:ext cx="17574491" cy="1655134"/>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1006185" y="465376"/>
            <a:ext cx="15849599" cy="677108"/>
          </a:xfrm>
          <a:prstGeom prst="rect">
            <a:avLst/>
          </a:prstGeom>
        </p:spPr>
        <p:txBody>
          <a:bodyPr wrap="square" lIns="0" tIns="0" rIns="0" bIns="0" rtlCol="0" anchor="t">
            <a:spAutoFit/>
          </a:bodyPr>
          <a:lstStyle/>
          <a:p>
            <a:pPr algn="ctr"/>
            <a:r>
              <a:rPr lang="en-US" sz="4400" dirty="0">
                <a:solidFill>
                  <a:srgbClr val="A27535"/>
                </a:solidFill>
                <a:latin typeface="Bogart Bold"/>
              </a:rPr>
              <a:t>Trying to use feature engineering and merge a column</a:t>
            </a:r>
            <a:endParaRPr lang="en-US" sz="4400" dirty="0">
              <a:solidFill>
                <a:srgbClr val="FF0000"/>
              </a:solidFill>
              <a:latin typeface="Bogart Bold"/>
            </a:endParaRP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6" name="Picture 5">
            <a:extLst>
              <a:ext uri="{FF2B5EF4-FFF2-40B4-BE49-F238E27FC236}">
                <a16:creationId xmlns:a16="http://schemas.microsoft.com/office/drawing/2014/main" id="{EF10130B-A21F-5109-AD60-69E9798E8FA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0785" y="1640747"/>
            <a:ext cx="9448803" cy="8399563"/>
          </a:xfrm>
          <a:prstGeom prst="rect">
            <a:avLst/>
          </a:prstGeom>
        </p:spPr>
      </p:pic>
      <p:pic>
        <p:nvPicPr>
          <p:cNvPr id="9" name="Picture 8">
            <a:extLst>
              <a:ext uri="{FF2B5EF4-FFF2-40B4-BE49-F238E27FC236}">
                <a16:creationId xmlns:a16="http://schemas.microsoft.com/office/drawing/2014/main" id="{09636081-BE83-00ED-54B4-E271556859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0" y="1640747"/>
            <a:ext cx="10287000" cy="8392033"/>
          </a:xfrm>
          <a:prstGeom prst="rect">
            <a:avLst/>
          </a:prstGeom>
        </p:spPr>
      </p:pic>
    </p:spTree>
    <p:extLst>
      <p:ext uri="{BB962C8B-B14F-4D97-AF65-F5344CB8AC3E}">
        <p14:creationId xmlns:p14="http://schemas.microsoft.com/office/powerpoint/2010/main" val="3264297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188F9F24-85F2-3C7F-7631-1DB9ED8E100B}"/>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49866" y="89423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293569" y="142092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65810" y="-85674"/>
            <a:ext cx="17574491" cy="1655134"/>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1006185" y="465376"/>
            <a:ext cx="15849599" cy="677108"/>
          </a:xfrm>
          <a:prstGeom prst="rect">
            <a:avLst/>
          </a:prstGeom>
        </p:spPr>
        <p:txBody>
          <a:bodyPr wrap="square" lIns="0" tIns="0" rIns="0" bIns="0" rtlCol="0" anchor="t">
            <a:spAutoFit/>
          </a:bodyPr>
          <a:lstStyle/>
          <a:p>
            <a:pPr algn="ctr"/>
            <a:r>
              <a:rPr lang="en-US" sz="4400" dirty="0">
                <a:solidFill>
                  <a:srgbClr val="A27535"/>
                </a:solidFill>
                <a:latin typeface="Bogart Bold"/>
              </a:rPr>
              <a:t>Trying to use feature engineering and merge a column</a:t>
            </a:r>
            <a:endParaRPr lang="en-US" sz="4400" dirty="0">
              <a:solidFill>
                <a:srgbClr val="FF0000"/>
              </a:solidFill>
              <a:latin typeface="Bogart Bold"/>
            </a:endParaRP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9" name="Picture 8">
            <a:extLst>
              <a:ext uri="{FF2B5EF4-FFF2-40B4-BE49-F238E27FC236}">
                <a16:creationId xmlns:a16="http://schemas.microsoft.com/office/drawing/2014/main" id="{09636081-BE83-00ED-54B4-E2715568595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5810" y="1714499"/>
            <a:ext cx="10287000" cy="8107125"/>
          </a:xfrm>
          <a:prstGeom prst="rect">
            <a:avLst/>
          </a:prstGeom>
        </p:spPr>
      </p:pic>
      <p:sp>
        <p:nvSpPr>
          <p:cNvPr id="4" name="TextBox 3">
            <a:extLst>
              <a:ext uri="{FF2B5EF4-FFF2-40B4-BE49-F238E27FC236}">
                <a16:creationId xmlns:a16="http://schemas.microsoft.com/office/drawing/2014/main" id="{580D629E-EA69-5FA4-80A1-F43AF7C4CA2A}"/>
              </a:ext>
            </a:extLst>
          </p:cNvPr>
          <p:cNvSpPr txBox="1"/>
          <p:nvPr/>
        </p:nvSpPr>
        <p:spPr>
          <a:xfrm>
            <a:off x="10418174" y="2949251"/>
            <a:ext cx="7092238" cy="6863417"/>
          </a:xfrm>
          <a:prstGeom prst="rect">
            <a:avLst/>
          </a:prstGeom>
          <a:noFill/>
        </p:spPr>
        <p:txBody>
          <a:bodyPr wrap="square" rtlCol="0">
            <a:spAutoFit/>
          </a:bodyPr>
          <a:lstStyle/>
          <a:p>
            <a:pPr marL="742950" indent="-742950" algn="ctr">
              <a:buFont typeface="Wingdings" panose="05000000000000000000" pitchFamily="2" charset="2"/>
              <a:buChar char="q"/>
            </a:pPr>
            <a:r>
              <a:rPr lang="en-US" sz="4400" dirty="0">
                <a:solidFill>
                  <a:srgbClr val="A27535"/>
                </a:solidFill>
                <a:latin typeface="Bogart Bold"/>
              </a:rPr>
              <a:t>Linear Regression:</a:t>
            </a:r>
            <a:r>
              <a:rPr lang="en-US" sz="4400" dirty="0">
                <a:solidFill>
                  <a:srgbClr val="FF0000"/>
                </a:solidFill>
                <a:latin typeface="Bogart Bold"/>
              </a:rPr>
              <a:t>99.71%</a:t>
            </a:r>
          </a:p>
          <a:p>
            <a:pPr marL="742950" indent="-742950" algn="ctr">
              <a:buFont typeface="Wingdings" panose="05000000000000000000" pitchFamily="2" charset="2"/>
              <a:buChar char="q"/>
            </a:pPr>
            <a:r>
              <a:rPr lang="en-US" sz="4400" dirty="0">
                <a:solidFill>
                  <a:srgbClr val="A27535"/>
                </a:solidFill>
                <a:latin typeface="Bogart Bold"/>
              </a:rPr>
              <a:t>KNN Regression:</a:t>
            </a:r>
            <a:r>
              <a:rPr lang="en-US" sz="4400" dirty="0">
                <a:solidFill>
                  <a:srgbClr val="FF0000"/>
                </a:solidFill>
                <a:latin typeface="Bogart Bold"/>
              </a:rPr>
              <a:t>99.63%</a:t>
            </a:r>
          </a:p>
          <a:p>
            <a:pPr marL="742950" indent="-742950" algn="ctr">
              <a:buFont typeface="Wingdings" panose="05000000000000000000" pitchFamily="2" charset="2"/>
              <a:buChar char="q"/>
            </a:pPr>
            <a:r>
              <a:rPr lang="en-US" sz="4400" dirty="0">
                <a:solidFill>
                  <a:srgbClr val="A27535"/>
                </a:solidFill>
                <a:latin typeface="Bogart Bold"/>
              </a:rPr>
              <a:t>Decision Tree Regression: </a:t>
            </a:r>
            <a:r>
              <a:rPr lang="en-US" sz="4400" dirty="0">
                <a:solidFill>
                  <a:srgbClr val="FF0000"/>
                </a:solidFill>
                <a:latin typeface="Bogart Bold"/>
              </a:rPr>
              <a:t>99.41%</a:t>
            </a:r>
          </a:p>
          <a:p>
            <a:pPr marL="742950" indent="-742950" algn="ctr">
              <a:buFont typeface="Wingdings" panose="05000000000000000000" pitchFamily="2" charset="2"/>
              <a:buChar char="q"/>
            </a:pPr>
            <a:r>
              <a:rPr lang="en-US" sz="4400" dirty="0">
                <a:solidFill>
                  <a:srgbClr val="A27535"/>
                </a:solidFill>
                <a:latin typeface="Bogart Bold"/>
              </a:rPr>
              <a:t>Random Forest Regression:</a:t>
            </a:r>
            <a:r>
              <a:rPr lang="en-US" sz="4400" dirty="0">
                <a:solidFill>
                  <a:srgbClr val="FF0000"/>
                </a:solidFill>
                <a:latin typeface="Bogart Bold"/>
              </a:rPr>
              <a:t>99.63%</a:t>
            </a:r>
          </a:p>
          <a:p>
            <a:pPr algn="ctr"/>
            <a:r>
              <a:rPr lang="en-US" sz="4400" dirty="0">
                <a:solidFill>
                  <a:srgbClr val="A27535"/>
                </a:solidFill>
                <a:latin typeface="Bogart Bold"/>
              </a:rPr>
              <a:t>It shows that there is still </a:t>
            </a:r>
            <a:r>
              <a:rPr lang="en-US" sz="4400" dirty="0">
                <a:solidFill>
                  <a:srgbClr val="FF0000"/>
                </a:solidFill>
                <a:latin typeface="Bogart Bold"/>
              </a:rPr>
              <a:t>overfitting</a:t>
            </a:r>
          </a:p>
        </p:txBody>
      </p:sp>
    </p:spTree>
    <p:extLst>
      <p:ext uri="{BB962C8B-B14F-4D97-AF65-F5344CB8AC3E}">
        <p14:creationId xmlns:p14="http://schemas.microsoft.com/office/powerpoint/2010/main" val="882279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B9F86748-4D2F-9E0E-37A8-F1A48BA4A48B}"/>
              </a:ext>
            </a:extLst>
          </p:cNvPr>
          <p:cNvSpPr/>
          <p:nvPr/>
        </p:nvSpPr>
        <p:spPr>
          <a:xfrm rot="5400000" flipV="1">
            <a:off x="9049866" y="89423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2"/>
            <a:stretch>
              <a:fillRect t="-2322"/>
            </a:stretch>
          </a:blipFill>
        </p:spPr>
        <p:txBody>
          <a:bodyPr/>
          <a:lstStyle/>
          <a:p>
            <a:endParaRPr lang="en-US" dirty="0"/>
          </a:p>
        </p:txBody>
      </p:sp>
      <p:sp>
        <p:nvSpPr>
          <p:cNvPr id="8" name="Freeform 3">
            <a:extLst>
              <a:ext uri="{FF2B5EF4-FFF2-40B4-BE49-F238E27FC236}">
                <a16:creationId xmlns:a16="http://schemas.microsoft.com/office/drawing/2014/main" id="{EB8F1BC7-D407-416E-70F3-067FA08508F8}"/>
              </a:ext>
            </a:extLst>
          </p:cNvPr>
          <p:cNvSpPr/>
          <p:nvPr/>
        </p:nvSpPr>
        <p:spPr>
          <a:xfrm rot="5400000">
            <a:off x="293569" y="142092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2"/>
            <a:stretch>
              <a:fillRect/>
            </a:stretch>
          </a:blipFill>
        </p:spPr>
        <p:txBody>
          <a:bodyPr/>
          <a:lstStyle/>
          <a:p>
            <a:endParaRPr lang="en-US" dirty="0"/>
          </a:p>
        </p:txBody>
      </p:sp>
      <p:sp>
        <p:nvSpPr>
          <p:cNvPr id="2" name="Freeform 2">
            <a:extLst>
              <a:ext uri="{FF2B5EF4-FFF2-40B4-BE49-F238E27FC236}">
                <a16:creationId xmlns:a16="http://schemas.microsoft.com/office/drawing/2014/main" id="{DD50FB12-0DE3-395E-7857-E48BA0B49DD5}"/>
              </a:ext>
            </a:extLst>
          </p:cNvPr>
          <p:cNvSpPr/>
          <p:nvPr/>
        </p:nvSpPr>
        <p:spPr>
          <a:xfrm>
            <a:off x="165810" y="-85674"/>
            <a:ext cx="17574491" cy="1655134"/>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9">
            <a:extLst>
              <a:ext uri="{FF2B5EF4-FFF2-40B4-BE49-F238E27FC236}">
                <a16:creationId xmlns:a16="http://schemas.microsoft.com/office/drawing/2014/main" id="{FDB953C2-DB70-7F77-A1E7-1036B9E2FFD4}"/>
              </a:ext>
            </a:extLst>
          </p:cNvPr>
          <p:cNvSpPr txBox="1"/>
          <p:nvPr/>
        </p:nvSpPr>
        <p:spPr>
          <a:xfrm>
            <a:off x="1006185" y="465376"/>
            <a:ext cx="15849599" cy="677108"/>
          </a:xfrm>
          <a:prstGeom prst="rect">
            <a:avLst/>
          </a:prstGeom>
        </p:spPr>
        <p:txBody>
          <a:bodyPr wrap="square" lIns="0" tIns="0" rIns="0" bIns="0" rtlCol="0" anchor="t">
            <a:spAutoFit/>
          </a:bodyPr>
          <a:lstStyle/>
          <a:p>
            <a:pPr algn="ctr"/>
            <a:r>
              <a:rPr lang="en-US" sz="4400" dirty="0">
                <a:solidFill>
                  <a:srgbClr val="A27535"/>
                </a:solidFill>
                <a:latin typeface="Bogart Bold"/>
              </a:rPr>
              <a:t>Try to Merge another column</a:t>
            </a:r>
            <a:endParaRPr lang="en-US" sz="4400" dirty="0">
              <a:solidFill>
                <a:srgbClr val="FF0000"/>
              </a:solidFill>
              <a:latin typeface="Bogart Bold"/>
            </a:endParaRPr>
          </a:p>
        </p:txBody>
      </p:sp>
      <p:sp>
        <p:nvSpPr>
          <p:cNvPr id="7" name="TextBox 6">
            <a:extLst>
              <a:ext uri="{FF2B5EF4-FFF2-40B4-BE49-F238E27FC236}">
                <a16:creationId xmlns:a16="http://schemas.microsoft.com/office/drawing/2014/main" id="{2C4A6F44-33DC-DAE2-48F1-DF50FD9FAE4D}"/>
              </a:ext>
            </a:extLst>
          </p:cNvPr>
          <p:cNvSpPr txBox="1"/>
          <p:nvPr/>
        </p:nvSpPr>
        <p:spPr>
          <a:xfrm>
            <a:off x="971549" y="2949252"/>
            <a:ext cx="15278100" cy="1354217"/>
          </a:xfrm>
          <a:prstGeom prst="rect">
            <a:avLst/>
          </a:prstGeom>
          <a:noFill/>
        </p:spPr>
        <p:txBody>
          <a:bodyPr wrap="square">
            <a:spAutoFit/>
          </a:bodyPr>
          <a:lstStyle/>
          <a:p>
            <a:br>
              <a:rPr lang="en-US" sz="2800" b="0" i="0" dirty="0">
                <a:solidFill>
                  <a:srgbClr val="374151"/>
                </a:solidFill>
                <a:effectLst/>
                <a:latin typeface="Söhne"/>
              </a:rPr>
            </a:br>
            <a:br>
              <a:rPr lang="en-US" sz="1800" b="0" i="0" dirty="0">
                <a:solidFill>
                  <a:srgbClr val="374151"/>
                </a:solidFill>
                <a:effectLst/>
                <a:latin typeface="Söhne"/>
              </a:rPr>
            </a:br>
            <a:br>
              <a:rPr lang="en-US" b="0" i="0" dirty="0">
                <a:solidFill>
                  <a:srgbClr val="374151"/>
                </a:solidFill>
                <a:effectLst/>
                <a:latin typeface="Söhne"/>
              </a:rPr>
            </a:br>
            <a:endParaRPr lang="en-US" dirty="0"/>
          </a:p>
        </p:txBody>
      </p:sp>
      <p:pic>
        <p:nvPicPr>
          <p:cNvPr id="9" name="Picture 8">
            <a:extLst>
              <a:ext uri="{FF2B5EF4-FFF2-40B4-BE49-F238E27FC236}">
                <a16:creationId xmlns:a16="http://schemas.microsoft.com/office/drawing/2014/main" id="{09636081-BE83-00ED-54B4-E271556859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1673229"/>
            <a:ext cx="10287000" cy="8128090"/>
          </a:xfrm>
          <a:prstGeom prst="rect">
            <a:avLst/>
          </a:prstGeom>
        </p:spPr>
      </p:pic>
      <p:pic>
        <p:nvPicPr>
          <p:cNvPr id="6" name="Picture 5">
            <a:extLst>
              <a:ext uri="{FF2B5EF4-FFF2-40B4-BE49-F238E27FC236}">
                <a16:creationId xmlns:a16="http://schemas.microsoft.com/office/drawing/2014/main" id="{DF1D776A-961E-4AEC-3BE2-3ECC1CC47C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1693534"/>
            <a:ext cx="10287000" cy="8217515"/>
          </a:xfrm>
          <a:prstGeom prst="rect">
            <a:avLst/>
          </a:prstGeom>
        </p:spPr>
      </p:pic>
    </p:spTree>
    <p:extLst>
      <p:ext uri="{BB962C8B-B14F-4D97-AF65-F5344CB8AC3E}">
        <p14:creationId xmlns:p14="http://schemas.microsoft.com/office/powerpoint/2010/main" val="3083462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7054DA1A-E6B2-5116-A56A-38C157D8E062}"/>
              </a:ext>
            </a:extLst>
          </p:cNvPr>
          <p:cNvSpPr/>
          <p:nvPr/>
        </p:nvSpPr>
        <p:spPr>
          <a:xfrm>
            <a:off x="-489991" y="-924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6" name="Freeform 2">
            <a:extLst>
              <a:ext uri="{FF2B5EF4-FFF2-40B4-BE49-F238E27FC236}">
                <a16:creationId xmlns:a16="http://schemas.microsoft.com/office/drawing/2014/main" id="{5263302D-5CCD-05F7-5178-568C4FE85937}"/>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0" name="Freeform 4">
            <a:extLst>
              <a:ext uri="{FF2B5EF4-FFF2-40B4-BE49-F238E27FC236}">
                <a16:creationId xmlns:a16="http://schemas.microsoft.com/office/drawing/2014/main" id="{B9F86748-4D2F-9E0E-37A8-F1A48BA4A48B}"/>
              </a:ext>
            </a:extLst>
          </p:cNvPr>
          <p:cNvSpPr/>
          <p:nvPr/>
        </p:nvSpPr>
        <p:spPr>
          <a:xfrm rot="5400000" flipV="1">
            <a:off x="9049866" y="894235"/>
            <a:ext cx="8252058" cy="9892589"/>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4"/>
            <a:stretch>
              <a:fillRect t="-2322"/>
            </a:stretch>
          </a:blipFill>
        </p:spPr>
        <p:txBody>
          <a:bodyPr/>
          <a:lstStyle/>
          <a:p>
            <a:endParaRPr lang="en-US" dirty="0"/>
          </a:p>
        </p:txBody>
      </p:sp>
      <p:sp>
        <p:nvSpPr>
          <p:cNvPr id="12" name="Freeform 3">
            <a:extLst>
              <a:ext uri="{FF2B5EF4-FFF2-40B4-BE49-F238E27FC236}">
                <a16:creationId xmlns:a16="http://schemas.microsoft.com/office/drawing/2014/main" id="{3F7009FC-25DC-442A-3BF5-196063DCC2A4}"/>
              </a:ext>
            </a:extLst>
          </p:cNvPr>
          <p:cNvSpPr/>
          <p:nvPr/>
        </p:nvSpPr>
        <p:spPr>
          <a:xfrm>
            <a:off x="9343120" y="2122389"/>
            <a:ext cx="8673388" cy="8189906"/>
          </a:xfrm>
          <a:custGeom>
            <a:avLst/>
            <a:gdLst/>
            <a:ahLst/>
            <a:cxnLst/>
            <a:rect l="l" t="t" r="r" b="b"/>
            <a:pathLst>
              <a:path w="3857658" h="3787518">
                <a:moveTo>
                  <a:pt x="0" y="0"/>
                </a:moveTo>
                <a:lnTo>
                  <a:pt x="3857657" y="0"/>
                </a:lnTo>
                <a:lnTo>
                  <a:pt x="3857657" y="3787519"/>
                </a:lnTo>
                <a:lnTo>
                  <a:pt x="0" y="37875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3">
            <a:extLst>
              <a:ext uri="{FF2B5EF4-FFF2-40B4-BE49-F238E27FC236}">
                <a16:creationId xmlns:a16="http://schemas.microsoft.com/office/drawing/2014/main" id="{EB8F1BC7-D407-416E-70F3-067FA08508F8}"/>
              </a:ext>
            </a:extLst>
          </p:cNvPr>
          <p:cNvSpPr/>
          <p:nvPr/>
        </p:nvSpPr>
        <p:spPr>
          <a:xfrm rot="5400000">
            <a:off x="293569" y="1420928"/>
            <a:ext cx="8252058" cy="8839202"/>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4"/>
            <a:stretch>
              <a:fillRect/>
            </a:stretch>
          </a:blipFill>
        </p:spPr>
        <p:txBody>
          <a:bodyPr/>
          <a:lstStyle/>
          <a:p>
            <a:endParaRPr lang="en-US" dirty="0"/>
          </a:p>
        </p:txBody>
      </p:sp>
      <p:sp>
        <p:nvSpPr>
          <p:cNvPr id="11" name="Freeform 3">
            <a:extLst>
              <a:ext uri="{FF2B5EF4-FFF2-40B4-BE49-F238E27FC236}">
                <a16:creationId xmlns:a16="http://schemas.microsoft.com/office/drawing/2014/main" id="{1FA04A3B-0882-21B3-5B07-D094057A6D08}"/>
              </a:ext>
            </a:extLst>
          </p:cNvPr>
          <p:cNvSpPr/>
          <p:nvPr/>
        </p:nvSpPr>
        <p:spPr>
          <a:xfrm>
            <a:off x="165811" y="2097094"/>
            <a:ext cx="8673388" cy="8189906"/>
          </a:xfrm>
          <a:custGeom>
            <a:avLst/>
            <a:gdLst/>
            <a:ahLst/>
            <a:cxnLst/>
            <a:rect l="l" t="t" r="r" b="b"/>
            <a:pathLst>
              <a:path w="3857658" h="3787518">
                <a:moveTo>
                  <a:pt x="0" y="0"/>
                </a:moveTo>
                <a:lnTo>
                  <a:pt x="3857657" y="0"/>
                </a:lnTo>
                <a:lnTo>
                  <a:pt x="3857657" y="3787519"/>
                </a:lnTo>
                <a:lnTo>
                  <a:pt x="0" y="37875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 name="Freeform 2">
            <a:extLst>
              <a:ext uri="{FF2B5EF4-FFF2-40B4-BE49-F238E27FC236}">
                <a16:creationId xmlns:a16="http://schemas.microsoft.com/office/drawing/2014/main" id="{DD50FB12-0DE3-395E-7857-E48BA0B49DD5}"/>
              </a:ext>
            </a:extLst>
          </p:cNvPr>
          <p:cNvSpPr/>
          <p:nvPr/>
        </p:nvSpPr>
        <p:spPr>
          <a:xfrm>
            <a:off x="165810" y="-85674"/>
            <a:ext cx="18122190" cy="2182768"/>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3" name="TextBox 9">
            <a:extLst>
              <a:ext uri="{FF2B5EF4-FFF2-40B4-BE49-F238E27FC236}">
                <a16:creationId xmlns:a16="http://schemas.microsoft.com/office/drawing/2014/main" id="{FDB953C2-DB70-7F77-A1E7-1036B9E2FFD4}"/>
              </a:ext>
            </a:extLst>
          </p:cNvPr>
          <p:cNvSpPr txBox="1"/>
          <p:nvPr/>
        </p:nvSpPr>
        <p:spPr>
          <a:xfrm>
            <a:off x="1219200" y="270862"/>
            <a:ext cx="15849599" cy="1311898"/>
          </a:xfrm>
          <a:prstGeom prst="rect">
            <a:avLst/>
          </a:prstGeom>
        </p:spPr>
        <p:txBody>
          <a:bodyPr wrap="square" lIns="0" tIns="0" rIns="0" bIns="0" rtlCol="0" anchor="t">
            <a:spAutoFit/>
          </a:bodyPr>
          <a:lstStyle/>
          <a:p>
            <a:pPr marL="0" marR="0" lvl="0" indent="0" algn="ctr" defTabSz="914400" rtl="0" eaLnBrk="1" fontAlgn="auto" latinLnBrk="0" hangingPunct="1">
              <a:lnSpc>
                <a:spcPts val="10640"/>
              </a:lnSpc>
              <a:spcBef>
                <a:spcPts val="0"/>
              </a:spcBef>
              <a:spcAft>
                <a:spcPts val="0"/>
              </a:spcAft>
              <a:buClrTx/>
              <a:buSzTx/>
              <a:buFontTx/>
              <a:buNone/>
              <a:tabLst/>
              <a:defRPr/>
            </a:pPr>
            <a:r>
              <a:rPr kumimoji="0" lang="en-US" sz="7600" b="0" i="0" u="none" strike="noStrike" kern="1200" cap="none" spc="0" normalizeH="0" baseline="0" noProof="0" dirty="0">
                <a:ln>
                  <a:noFill/>
                </a:ln>
                <a:solidFill>
                  <a:srgbClr val="FF0000"/>
                </a:solidFill>
                <a:effectLst/>
                <a:uLnTx/>
                <a:uFillTx/>
                <a:latin typeface="Bogart Bold"/>
                <a:ea typeface="+mn-ea"/>
                <a:cs typeface="+mn-cs"/>
              </a:rPr>
              <a:t>FINALLY IT WORKS </a:t>
            </a:r>
            <a:r>
              <a:rPr kumimoji="0" lang="en-US" sz="7600" b="0" i="0" u="none" strike="noStrike" kern="1200" cap="none" spc="0" normalizeH="0" baseline="0" noProof="0" dirty="0">
                <a:ln>
                  <a:noFill/>
                </a:ln>
                <a:solidFill>
                  <a:srgbClr val="FF0000"/>
                </a:solidFill>
                <a:effectLst/>
                <a:uLnTx/>
                <a:uFillTx/>
                <a:latin typeface="Bogart Bold"/>
                <a:ea typeface="+mn-ea"/>
                <a:cs typeface="+mn-cs"/>
                <a:sym typeface="Wingdings" panose="05000000000000000000" pitchFamily="2" charset="2"/>
              </a:rPr>
              <a:t></a:t>
            </a:r>
            <a:r>
              <a:rPr kumimoji="0" lang="en-US" sz="7600" b="0" i="0" u="none" strike="noStrike" kern="1200" cap="none" spc="0" normalizeH="0" baseline="0" noProof="0" dirty="0">
                <a:ln>
                  <a:noFill/>
                </a:ln>
                <a:solidFill>
                  <a:srgbClr val="FF0000"/>
                </a:solidFill>
                <a:effectLst/>
                <a:uLnTx/>
                <a:uFillTx/>
                <a:latin typeface="Bogart Bold"/>
                <a:ea typeface="+mn-ea"/>
                <a:cs typeface="+mn-cs"/>
              </a:rPr>
              <a:t> </a:t>
            </a:r>
          </a:p>
        </p:txBody>
      </p:sp>
      <p:sp>
        <p:nvSpPr>
          <p:cNvPr id="4" name="TextBox 3">
            <a:extLst>
              <a:ext uri="{FF2B5EF4-FFF2-40B4-BE49-F238E27FC236}">
                <a16:creationId xmlns:a16="http://schemas.microsoft.com/office/drawing/2014/main" id="{580D629E-EA69-5FA4-80A1-F43AF7C4CA2A}"/>
              </a:ext>
            </a:extLst>
          </p:cNvPr>
          <p:cNvSpPr txBox="1"/>
          <p:nvPr/>
        </p:nvSpPr>
        <p:spPr>
          <a:xfrm>
            <a:off x="10363200" y="3672473"/>
            <a:ext cx="7092238" cy="5509200"/>
          </a:xfrm>
          <a:prstGeom prst="rect">
            <a:avLst/>
          </a:prstGeom>
          <a:noFill/>
        </p:spPr>
        <p:txBody>
          <a:bodyPr wrap="square" rtlCol="0">
            <a:spAutoFit/>
          </a:bodyPr>
          <a:lstStyle/>
          <a:p>
            <a:pPr marL="742950" indent="-742950" algn="ctr">
              <a:buFont typeface="Wingdings" panose="05000000000000000000" pitchFamily="2" charset="2"/>
              <a:buChar char="q"/>
            </a:pPr>
            <a:r>
              <a:rPr lang="en-US" sz="4400" dirty="0">
                <a:solidFill>
                  <a:srgbClr val="A27535"/>
                </a:solidFill>
                <a:latin typeface="Bogart Bold"/>
              </a:rPr>
              <a:t>Linear Regression:</a:t>
            </a:r>
            <a:r>
              <a:rPr lang="en-US" sz="4400" dirty="0">
                <a:solidFill>
                  <a:srgbClr val="FF0000"/>
                </a:solidFill>
                <a:latin typeface="Bogart Bold"/>
              </a:rPr>
              <a:t>64.11%</a:t>
            </a:r>
          </a:p>
          <a:p>
            <a:pPr marL="742950" indent="-742950" algn="ctr">
              <a:buFont typeface="Wingdings" panose="05000000000000000000" pitchFamily="2" charset="2"/>
              <a:buChar char="q"/>
            </a:pPr>
            <a:r>
              <a:rPr lang="en-US" sz="4400" dirty="0">
                <a:solidFill>
                  <a:srgbClr val="A27535"/>
                </a:solidFill>
                <a:latin typeface="Bogart Bold"/>
              </a:rPr>
              <a:t>KNN Regression:</a:t>
            </a:r>
            <a:r>
              <a:rPr lang="en-US" sz="4400" dirty="0">
                <a:solidFill>
                  <a:srgbClr val="FF0000"/>
                </a:solidFill>
                <a:latin typeface="Bogart Bold"/>
              </a:rPr>
              <a:t>78.87%</a:t>
            </a:r>
          </a:p>
          <a:p>
            <a:pPr marL="742950" indent="-742950" algn="ctr">
              <a:buFont typeface="Wingdings" panose="05000000000000000000" pitchFamily="2" charset="2"/>
              <a:buChar char="q"/>
            </a:pPr>
            <a:r>
              <a:rPr lang="en-US" sz="4400" dirty="0">
                <a:solidFill>
                  <a:srgbClr val="A27535"/>
                </a:solidFill>
                <a:latin typeface="Bogart Bold"/>
              </a:rPr>
              <a:t>Decision Tree Regression: </a:t>
            </a:r>
            <a:r>
              <a:rPr lang="en-US" sz="4400" dirty="0">
                <a:solidFill>
                  <a:srgbClr val="FF0000"/>
                </a:solidFill>
                <a:latin typeface="Bogart Bold"/>
              </a:rPr>
              <a:t>78.09%</a:t>
            </a:r>
          </a:p>
          <a:p>
            <a:pPr marL="742950" indent="-742950" algn="ctr">
              <a:buFont typeface="Wingdings" panose="05000000000000000000" pitchFamily="2" charset="2"/>
              <a:buChar char="q"/>
            </a:pPr>
            <a:r>
              <a:rPr lang="en-US" sz="4400" dirty="0">
                <a:solidFill>
                  <a:srgbClr val="A27535"/>
                </a:solidFill>
                <a:latin typeface="Bogart Bold"/>
              </a:rPr>
              <a:t>Random Forest Regression:</a:t>
            </a:r>
            <a:r>
              <a:rPr lang="en-US" sz="4400" dirty="0">
                <a:solidFill>
                  <a:srgbClr val="FF0000"/>
                </a:solidFill>
                <a:latin typeface="Bogart Bold"/>
              </a:rPr>
              <a:t>87.37%</a:t>
            </a:r>
          </a:p>
        </p:txBody>
      </p:sp>
      <p:sp>
        <p:nvSpPr>
          <p:cNvPr id="5" name="TextBox 4">
            <a:extLst>
              <a:ext uri="{FF2B5EF4-FFF2-40B4-BE49-F238E27FC236}">
                <a16:creationId xmlns:a16="http://schemas.microsoft.com/office/drawing/2014/main" id="{33A6504A-754D-EF14-3DA5-9949E1B1314A}"/>
              </a:ext>
            </a:extLst>
          </p:cNvPr>
          <p:cNvSpPr txBox="1"/>
          <p:nvPr/>
        </p:nvSpPr>
        <p:spPr>
          <a:xfrm>
            <a:off x="832562" y="3672473"/>
            <a:ext cx="7092238" cy="5509200"/>
          </a:xfrm>
          <a:prstGeom prst="rect">
            <a:avLst/>
          </a:prstGeom>
          <a:noFill/>
        </p:spPr>
        <p:txBody>
          <a:bodyPr wrap="square" rtlCol="0">
            <a:spAutoFit/>
          </a:bodyPr>
          <a:lstStyle/>
          <a:p>
            <a:pPr marL="742950" indent="-742950" algn="ctr">
              <a:buFont typeface="Wingdings" panose="05000000000000000000" pitchFamily="2" charset="2"/>
              <a:buChar char="q"/>
            </a:pPr>
            <a:r>
              <a:rPr lang="en-US" sz="4400" dirty="0">
                <a:solidFill>
                  <a:srgbClr val="A27535"/>
                </a:solidFill>
                <a:latin typeface="Bogart Bold"/>
              </a:rPr>
              <a:t>Linear Regression:</a:t>
            </a:r>
            <a:r>
              <a:rPr lang="en-US" sz="4400" dirty="0">
                <a:solidFill>
                  <a:srgbClr val="FF0000"/>
                </a:solidFill>
                <a:latin typeface="Bogart Bold"/>
              </a:rPr>
              <a:t>99.71%</a:t>
            </a:r>
          </a:p>
          <a:p>
            <a:pPr marL="742950" indent="-742950" algn="ctr">
              <a:buFont typeface="Wingdings" panose="05000000000000000000" pitchFamily="2" charset="2"/>
              <a:buChar char="q"/>
            </a:pPr>
            <a:r>
              <a:rPr lang="en-US" sz="4400" dirty="0">
                <a:solidFill>
                  <a:srgbClr val="A27535"/>
                </a:solidFill>
                <a:latin typeface="Bogart Bold"/>
              </a:rPr>
              <a:t>KNN Regression:</a:t>
            </a:r>
            <a:r>
              <a:rPr lang="en-US" sz="4400" dirty="0">
                <a:solidFill>
                  <a:srgbClr val="FF0000"/>
                </a:solidFill>
                <a:latin typeface="Bogart Bold"/>
              </a:rPr>
              <a:t>99.63%</a:t>
            </a:r>
          </a:p>
          <a:p>
            <a:pPr marL="742950" indent="-742950" algn="ctr">
              <a:buFont typeface="Wingdings" panose="05000000000000000000" pitchFamily="2" charset="2"/>
              <a:buChar char="q"/>
            </a:pPr>
            <a:r>
              <a:rPr lang="en-US" sz="4400" dirty="0">
                <a:solidFill>
                  <a:srgbClr val="A27535"/>
                </a:solidFill>
                <a:latin typeface="Bogart Bold"/>
              </a:rPr>
              <a:t>Decision Tree Regression: </a:t>
            </a:r>
            <a:r>
              <a:rPr lang="en-US" sz="4400" dirty="0">
                <a:solidFill>
                  <a:srgbClr val="FF0000"/>
                </a:solidFill>
                <a:latin typeface="Bogart Bold"/>
              </a:rPr>
              <a:t>99.41%</a:t>
            </a:r>
          </a:p>
          <a:p>
            <a:pPr marL="742950" indent="-742950" algn="ctr">
              <a:buFont typeface="Wingdings" panose="05000000000000000000" pitchFamily="2" charset="2"/>
              <a:buChar char="q"/>
            </a:pPr>
            <a:r>
              <a:rPr lang="en-US" sz="4400" dirty="0">
                <a:solidFill>
                  <a:srgbClr val="A27535"/>
                </a:solidFill>
                <a:latin typeface="Bogart Bold"/>
              </a:rPr>
              <a:t>Random Forest Regression:</a:t>
            </a:r>
            <a:r>
              <a:rPr lang="en-US" sz="4400" dirty="0">
                <a:solidFill>
                  <a:srgbClr val="FF0000"/>
                </a:solidFill>
                <a:latin typeface="Bogart Bold"/>
              </a:rPr>
              <a:t>99.63%</a:t>
            </a:r>
          </a:p>
        </p:txBody>
      </p:sp>
      <p:sp>
        <p:nvSpPr>
          <p:cNvPr id="14" name="TextBox 9">
            <a:extLst>
              <a:ext uri="{FF2B5EF4-FFF2-40B4-BE49-F238E27FC236}">
                <a16:creationId xmlns:a16="http://schemas.microsoft.com/office/drawing/2014/main" id="{E1487A11-9B69-F11B-49E3-F1CB13EBDF51}"/>
              </a:ext>
            </a:extLst>
          </p:cNvPr>
          <p:cNvSpPr txBox="1"/>
          <p:nvPr/>
        </p:nvSpPr>
        <p:spPr>
          <a:xfrm>
            <a:off x="1981200" y="2871522"/>
            <a:ext cx="5410200" cy="573234"/>
          </a:xfrm>
          <a:prstGeom prst="rect">
            <a:avLst/>
          </a:prstGeom>
        </p:spPr>
        <p:txBody>
          <a:bodyPr wrap="square" lIns="0" tIns="0" rIns="0" bIns="0" rtlCol="0" anchor="t">
            <a:spAutoFit/>
          </a:bodyPr>
          <a:lstStyle/>
          <a:p>
            <a:pPr algn="ctr">
              <a:lnSpc>
                <a:spcPts val="4200"/>
              </a:lnSpc>
            </a:pPr>
            <a:r>
              <a:rPr lang="en-US" sz="4400" b="1" u="sng" dirty="0">
                <a:effectLst>
                  <a:outerShdw blurRad="38100" dist="38100" dir="2700000" algn="tl">
                    <a:srgbClr val="000000">
                      <a:alpha val="43137"/>
                    </a:srgbClr>
                  </a:outerShdw>
                </a:effectLst>
                <a:latin typeface="Bogart Bold"/>
              </a:rPr>
              <a:t>Before</a:t>
            </a:r>
          </a:p>
        </p:txBody>
      </p:sp>
      <p:sp>
        <p:nvSpPr>
          <p:cNvPr id="15" name="TextBox 9">
            <a:extLst>
              <a:ext uri="{FF2B5EF4-FFF2-40B4-BE49-F238E27FC236}">
                <a16:creationId xmlns:a16="http://schemas.microsoft.com/office/drawing/2014/main" id="{8E98B45C-A2F6-5123-1A38-28F9B8E8CC09}"/>
              </a:ext>
            </a:extLst>
          </p:cNvPr>
          <p:cNvSpPr txBox="1"/>
          <p:nvPr/>
        </p:nvSpPr>
        <p:spPr>
          <a:xfrm>
            <a:off x="11492788" y="2799975"/>
            <a:ext cx="5410200" cy="573234"/>
          </a:xfrm>
          <a:prstGeom prst="rect">
            <a:avLst/>
          </a:prstGeom>
        </p:spPr>
        <p:txBody>
          <a:bodyPr wrap="square" lIns="0" tIns="0" rIns="0" bIns="0" rtlCol="0" anchor="t">
            <a:spAutoFit/>
          </a:bodyPr>
          <a:lstStyle/>
          <a:p>
            <a:pPr algn="ctr">
              <a:lnSpc>
                <a:spcPts val="4200"/>
              </a:lnSpc>
            </a:pPr>
            <a:r>
              <a:rPr lang="en-US" sz="4400" b="1" u="sng" dirty="0">
                <a:effectLst>
                  <a:outerShdw blurRad="38100" dist="38100" dir="2700000" algn="tl">
                    <a:srgbClr val="000000">
                      <a:alpha val="43137"/>
                    </a:srgbClr>
                  </a:outerShdw>
                </a:effectLst>
                <a:latin typeface="Bogart Bold"/>
              </a:rPr>
              <a:t>After</a:t>
            </a:r>
          </a:p>
        </p:txBody>
      </p:sp>
    </p:spTree>
    <p:extLst>
      <p:ext uri="{BB962C8B-B14F-4D97-AF65-F5344CB8AC3E}">
        <p14:creationId xmlns:p14="http://schemas.microsoft.com/office/powerpoint/2010/main" val="2546560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id="{CE36A7D0-FEED-38BB-0446-9410D6D16014}"/>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2" name="Freeform 2"/>
          <p:cNvSpPr/>
          <p:nvPr/>
        </p:nvSpPr>
        <p:spPr>
          <a:xfrm rot="-5400000">
            <a:off x="12182559" y="4120692"/>
            <a:ext cx="6235173" cy="1905760"/>
          </a:xfrm>
          <a:custGeom>
            <a:avLst/>
            <a:gdLst/>
            <a:ahLst/>
            <a:cxnLst/>
            <a:rect l="l" t="t" r="r" b="b"/>
            <a:pathLst>
              <a:path w="6235173" h="1905760">
                <a:moveTo>
                  <a:pt x="0" y="0"/>
                </a:moveTo>
                <a:lnTo>
                  <a:pt x="6235173" y="0"/>
                </a:lnTo>
                <a:lnTo>
                  <a:pt x="6235173" y="1905761"/>
                </a:lnTo>
                <a:lnTo>
                  <a:pt x="0" y="1905761"/>
                </a:lnTo>
                <a:lnTo>
                  <a:pt x="0" y="0"/>
                </a:lnTo>
                <a:close/>
              </a:path>
            </a:pathLst>
          </a:custGeom>
          <a:blipFill>
            <a:blip r:embed="rId4"/>
            <a:stretch>
              <a:fillRect l="-53704" t="-582727" r="-6191"/>
            </a:stretch>
          </a:blipFill>
        </p:spPr>
      </p:sp>
      <p:sp>
        <p:nvSpPr>
          <p:cNvPr id="3" name="Freeform 3"/>
          <p:cNvSpPr/>
          <p:nvPr/>
        </p:nvSpPr>
        <p:spPr>
          <a:xfrm rot="-5400000" flipV="1">
            <a:off x="4850369" y="-816271"/>
            <a:ext cx="7247685" cy="12799188"/>
          </a:xfrm>
          <a:custGeom>
            <a:avLst/>
            <a:gdLst/>
            <a:ahLst/>
            <a:cxnLst/>
            <a:rect l="l" t="t" r="r" b="b"/>
            <a:pathLst>
              <a:path w="6235173" h="12754797">
                <a:moveTo>
                  <a:pt x="0" y="12754797"/>
                </a:moveTo>
                <a:lnTo>
                  <a:pt x="6235173" y="12754797"/>
                </a:lnTo>
                <a:lnTo>
                  <a:pt x="6235173" y="0"/>
                </a:lnTo>
                <a:lnTo>
                  <a:pt x="0" y="0"/>
                </a:lnTo>
                <a:lnTo>
                  <a:pt x="0" y="12754797"/>
                </a:lnTo>
                <a:close/>
              </a:path>
            </a:pathLst>
          </a:custGeom>
          <a:blipFill>
            <a:blip r:embed="rId4"/>
            <a:stretch>
              <a:fillRect l="-29840" t="-1873" r="-29840"/>
            </a:stretch>
          </a:blipFill>
        </p:spPr>
      </p:sp>
      <p:sp>
        <p:nvSpPr>
          <p:cNvPr id="4" name="Freeform 4"/>
          <p:cNvSpPr/>
          <p:nvPr/>
        </p:nvSpPr>
        <p:spPr>
          <a:xfrm>
            <a:off x="6834891" y="4396734"/>
            <a:ext cx="4705327" cy="162548"/>
          </a:xfrm>
          <a:custGeom>
            <a:avLst/>
            <a:gdLst/>
            <a:ahLst/>
            <a:cxnLst/>
            <a:rect l="l" t="t" r="r" b="b"/>
            <a:pathLst>
              <a:path w="4705327" h="162548">
                <a:moveTo>
                  <a:pt x="0" y="0"/>
                </a:moveTo>
                <a:lnTo>
                  <a:pt x="4705326" y="0"/>
                </a:lnTo>
                <a:lnTo>
                  <a:pt x="4705326" y="162547"/>
                </a:lnTo>
                <a:lnTo>
                  <a:pt x="0" y="1625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944081">
            <a:off x="2660393" y="1081046"/>
            <a:ext cx="1226463" cy="4071246"/>
          </a:xfrm>
          <a:custGeom>
            <a:avLst/>
            <a:gdLst/>
            <a:ahLst/>
            <a:cxnLst/>
            <a:rect l="l" t="t" r="r" b="b"/>
            <a:pathLst>
              <a:path w="1226463" h="4071246">
                <a:moveTo>
                  <a:pt x="0" y="0"/>
                </a:moveTo>
                <a:lnTo>
                  <a:pt x="1226462" y="0"/>
                </a:lnTo>
                <a:lnTo>
                  <a:pt x="1226462" y="4071246"/>
                </a:lnTo>
                <a:lnTo>
                  <a:pt x="0" y="4071246"/>
                </a:lnTo>
                <a:lnTo>
                  <a:pt x="0" y="0"/>
                </a:lnTo>
                <a:close/>
              </a:path>
            </a:pathLst>
          </a:custGeom>
          <a:blipFill>
            <a:blip r:embed="rId7"/>
            <a:stretch>
              <a:fillRect/>
            </a:stretch>
          </a:blipFill>
        </p:spPr>
      </p:sp>
      <p:sp>
        <p:nvSpPr>
          <p:cNvPr id="6" name="Freeform 6"/>
          <p:cNvSpPr/>
          <p:nvPr/>
        </p:nvSpPr>
        <p:spPr>
          <a:xfrm rot="3430000">
            <a:off x="14721295" y="6907959"/>
            <a:ext cx="1774044" cy="3139902"/>
          </a:xfrm>
          <a:custGeom>
            <a:avLst/>
            <a:gdLst/>
            <a:ahLst/>
            <a:cxnLst/>
            <a:rect l="l" t="t" r="r" b="b"/>
            <a:pathLst>
              <a:path w="1774044" h="3139902">
                <a:moveTo>
                  <a:pt x="0" y="0"/>
                </a:moveTo>
                <a:lnTo>
                  <a:pt x="1774045" y="0"/>
                </a:lnTo>
                <a:lnTo>
                  <a:pt x="1774045" y="3139902"/>
                </a:lnTo>
                <a:lnTo>
                  <a:pt x="0" y="3139902"/>
                </a:lnTo>
                <a:lnTo>
                  <a:pt x="0" y="0"/>
                </a:lnTo>
                <a:close/>
              </a:path>
            </a:pathLst>
          </a:custGeom>
          <a:blipFill>
            <a:blip r:embed="rId8"/>
            <a:stretch>
              <a:fillRect/>
            </a:stretch>
          </a:blipFill>
        </p:spPr>
        <p:txBody>
          <a:bodyPr/>
          <a:lstStyle/>
          <a:p>
            <a:endParaRPr lang="en-US" dirty="0"/>
          </a:p>
        </p:txBody>
      </p:sp>
      <p:sp>
        <p:nvSpPr>
          <p:cNvPr id="7" name="TextBox 7"/>
          <p:cNvSpPr txBox="1"/>
          <p:nvPr/>
        </p:nvSpPr>
        <p:spPr>
          <a:xfrm>
            <a:off x="3448078" y="4549067"/>
            <a:ext cx="11688588" cy="4466607"/>
          </a:xfrm>
          <a:prstGeom prst="rect">
            <a:avLst/>
          </a:prstGeom>
        </p:spPr>
        <p:txBody>
          <a:bodyPr wrap="square" lIns="0" tIns="0" rIns="0" bIns="0" rtlCol="0" anchor="t">
            <a:spAutoFit/>
          </a:bodyPr>
          <a:lstStyle/>
          <a:p>
            <a:pPr algn="ctr">
              <a:lnSpc>
                <a:spcPts val="5040"/>
              </a:lnSpc>
            </a:pPr>
            <a:r>
              <a:rPr lang="en-US" sz="3600" dirty="0">
                <a:solidFill>
                  <a:srgbClr val="545454"/>
                </a:solidFill>
                <a:latin typeface="TT Norms"/>
              </a:rPr>
              <a:t>"In conclusion, machine learning offers exciting possibilities across different areas. Our project highlights the value of using smart algorithms and data to make predictions. While challenges exist, the ongoing progress in technology holds promise for improved solutions. As we move forward, responsible and ethical use of machine learning is key to maximizing its benefits for society."</a:t>
            </a:r>
          </a:p>
        </p:txBody>
      </p:sp>
      <p:sp>
        <p:nvSpPr>
          <p:cNvPr id="8" name="TextBox 8"/>
          <p:cNvSpPr txBox="1"/>
          <p:nvPr/>
        </p:nvSpPr>
        <p:spPr>
          <a:xfrm>
            <a:off x="4916536" y="2740008"/>
            <a:ext cx="8454928" cy="1302386"/>
          </a:xfrm>
          <a:prstGeom prst="rect">
            <a:avLst/>
          </a:prstGeom>
        </p:spPr>
        <p:txBody>
          <a:bodyPr lIns="0" tIns="0" rIns="0" bIns="0" rtlCol="0" anchor="t">
            <a:spAutoFit/>
          </a:bodyPr>
          <a:lstStyle/>
          <a:p>
            <a:pPr algn="ctr">
              <a:lnSpc>
                <a:spcPts val="10639"/>
              </a:lnSpc>
            </a:pPr>
            <a:r>
              <a:rPr lang="en-US" sz="7599">
                <a:solidFill>
                  <a:srgbClr val="A27535"/>
                </a:solidFill>
                <a:latin typeface="Bogart Bold"/>
              </a:rPr>
              <a:t>Conclusion</a:t>
            </a:r>
          </a:p>
        </p:txBody>
      </p:sp>
      <p:sp>
        <p:nvSpPr>
          <p:cNvPr id="9" name="Freeform 12">
            <a:extLst>
              <a:ext uri="{FF2B5EF4-FFF2-40B4-BE49-F238E27FC236}">
                <a16:creationId xmlns:a16="http://schemas.microsoft.com/office/drawing/2014/main" id="{9985E9E6-FE02-1CAA-CF22-4AA865B49113}"/>
              </a:ext>
            </a:extLst>
          </p:cNvPr>
          <p:cNvSpPr/>
          <p:nvPr/>
        </p:nvSpPr>
        <p:spPr>
          <a:xfrm rot="1151485">
            <a:off x="-312647" y="6195464"/>
            <a:ext cx="1481328" cy="4114800"/>
          </a:xfrm>
          <a:custGeom>
            <a:avLst/>
            <a:gdLst/>
            <a:ahLst/>
            <a:cxnLst/>
            <a:rect l="l" t="t" r="r" b="b"/>
            <a:pathLst>
              <a:path w="1481328" h="4114800">
                <a:moveTo>
                  <a:pt x="0" y="0"/>
                </a:moveTo>
                <a:lnTo>
                  <a:pt x="1481328" y="0"/>
                </a:lnTo>
                <a:lnTo>
                  <a:pt x="14813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1">
            <a:extLst>
              <a:ext uri="{FF2B5EF4-FFF2-40B4-BE49-F238E27FC236}">
                <a16:creationId xmlns:a16="http://schemas.microsoft.com/office/drawing/2014/main" id="{B6128785-8B34-3BCB-A718-5BB085FA791A}"/>
              </a:ext>
            </a:extLst>
          </p:cNvPr>
          <p:cNvSpPr/>
          <p:nvPr/>
        </p:nvSpPr>
        <p:spPr>
          <a:xfrm rot="19702147" flipH="1">
            <a:off x="17353259" y="6294465"/>
            <a:ext cx="1481328" cy="4114800"/>
          </a:xfrm>
          <a:custGeom>
            <a:avLst/>
            <a:gdLst/>
            <a:ahLst/>
            <a:cxnLst/>
            <a:rect l="l" t="t" r="r" b="b"/>
            <a:pathLst>
              <a:path w="1481328" h="4114800">
                <a:moveTo>
                  <a:pt x="1481328" y="0"/>
                </a:moveTo>
                <a:lnTo>
                  <a:pt x="0" y="0"/>
                </a:lnTo>
                <a:lnTo>
                  <a:pt x="0" y="4114800"/>
                </a:lnTo>
                <a:lnTo>
                  <a:pt x="1481328" y="4114800"/>
                </a:lnTo>
                <a:lnTo>
                  <a:pt x="1481328"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2">
            <a:extLst>
              <a:ext uri="{FF2B5EF4-FFF2-40B4-BE49-F238E27FC236}">
                <a16:creationId xmlns:a16="http://schemas.microsoft.com/office/drawing/2014/main" id="{88623569-70F1-E179-8B6F-4CB10AF9A3D8}"/>
              </a:ext>
            </a:extLst>
          </p:cNvPr>
          <p:cNvSpPr/>
          <p:nvPr/>
        </p:nvSpPr>
        <p:spPr>
          <a:xfrm>
            <a:off x="-364850" y="-84199"/>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pic>
        <p:nvPicPr>
          <p:cNvPr id="14" name="Picture 13">
            <a:extLst>
              <a:ext uri="{FF2B5EF4-FFF2-40B4-BE49-F238E27FC236}">
                <a16:creationId xmlns:a16="http://schemas.microsoft.com/office/drawing/2014/main" id="{01AF2AC0-1297-0FBD-9474-61441289DF9B}"/>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467600" y="0"/>
            <a:ext cx="2908299" cy="289863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28B27B82-5612-8138-1A36-A86250A038F7}"/>
              </a:ext>
            </a:extLst>
          </p:cNvPr>
          <p:cNvSpPr/>
          <p:nvPr/>
        </p:nvSpPr>
        <p:spPr>
          <a:xfrm>
            <a:off x="-489991" y="-924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12" name="Freeform 2">
            <a:extLst>
              <a:ext uri="{FF2B5EF4-FFF2-40B4-BE49-F238E27FC236}">
                <a16:creationId xmlns:a16="http://schemas.microsoft.com/office/drawing/2014/main" id="{6376D112-3067-41B5-F370-986F308B8DD6}"/>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2" name="Freeform 2"/>
          <p:cNvSpPr/>
          <p:nvPr/>
        </p:nvSpPr>
        <p:spPr>
          <a:xfrm rot="-5576734">
            <a:off x="7978791" y="1619565"/>
            <a:ext cx="5967329" cy="6665374"/>
          </a:xfrm>
          <a:custGeom>
            <a:avLst/>
            <a:gdLst/>
            <a:ahLst/>
            <a:cxnLst/>
            <a:rect l="l" t="t" r="r" b="b"/>
            <a:pathLst>
              <a:path w="5741054" h="6665374">
                <a:moveTo>
                  <a:pt x="0" y="0"/>
                </a:moveTo>
                <a:lnTo>
                  <a:pt x="5741054" y="0"/>
                </a:lnTo>
                <a:lnTo>
                  <a:pt x="5741054" y="6665374"/>
                </a:lnTo>
                <a:lnTo>
                  <a:pt x="0" y="6665374"/>
                </a:lnTo>
                <a:lnTo>
                  <a:pt x="0" y="0"/>
                </a:lnTo>
                <a:close/>
              </a:path>
            </a:pathLst>
          </a:custGeom>
          <a:blipFill>
            <a:blip r:embed="rId4"/>
            <a:stretch>
              <a:fillRect l="-53704" t="-79735" r="-6191"/>
            </a:stretch>
          </a:blipFill>
        </p:spPr>
      </p:sp>
      <p:sp>
        <p:nvSpPr>
          <p:cNvPr id="3" name="Freeform 3"/>
          <p:cNvSpPr/>
          <p:nvPr/>
        </p:nvSpPr>
        <p:spPr>
          <a:xfrm rot="-246309">
            <a:off x="4037787" y="2164465"/>
            <a:ext cx="5635006" cy="6087237"/>
          </a:xfrm>
          <a:custGeom>
            <a:avLst/>
            <a:gdLst/>
            <a:ahLst/>
            <a:cxnLst/>
            <a:rect l="l" t="t" r="r" b="b"/>
            <a:pathLst>
              <a:path w="5635006" h="5852474">
                <a:moveTo>
                  <a:pt x="0" y="0"/>
                </a:moveTo>
                <a:lnTo>
                  <a:pt x="5635006" y="0"/>
                </a:lnTo>
                <a:lnTo>
                  <a:pt x="5635006" y="5852474"/>
                </a:lnTo>
                <a:lnTo>
                  <a:pt x="0" y="5852474"/>
                </a:lnTo>
                <a:lnTo>
                  <a:pt x="0" y="0"/>
                </a:lnTo>
                <a:close/>
              </a:path>
            </a:pathLst>
          </a:custGeom>
          <a:blipFill>
            <a:blip r:embed="rId5"/>
            <a:stretch>
              <a:fillRect r="-43998"/>
            </a:stretch>
          </a:blipFill>
        </p:spPr>
      </p:sp>
      <p:sp>
        <p:nvSpPr>
          <p:cNvPr id="4" name="Freeform 4"/>
          <p:cNvSpPr/>
          <p:nvPr/>
        </p:nvSpPr>
        <p:spPr>
          <a:xfrm rot="4955133">
            <a:off x="8791127" y="556566"/>
            <a:ext cx="655273" cy="3349637"/>
          </a:xfrm>
          <a:custGeom>
            <a:avLst/>
            <a:gdLst/>
            <a:ahLst/>
            <a:cxnLst/>
            <a:rect l="l" t="t" r="r" b="b"/>
            <a:pathLst>
              <a:path w="655273" h="3349637">
                <a:moveTo>
                  <a:pt x="0" y="0"/>
                </a:moveTo>
                <a:lnTo>
                  <a:pt x="655272" y="0"/>
                </a:lnTo>
                <a:lnTo>
                  <a:pt x="655272" y="3349637"/>
                </a:lnTo>
                <a:lnTo>
                  <a:pt x="0" y="3349637"/>
                </a:lnTo>
                <a:lnTo>
                  <a:pt x="0" y="0"/>
                </a:lnTo>
                <a:close/>
              </a:path>
            </a:pathLst>
          </a:custGeom>
          <a:blipFill>
            <a:blip r:embed="rId6"/>
            <a:stretch>
              <a:fillRect/>
            </a:stretch>
          </a:blipFill>
        </p:spPr>
      </p:sp>
      <p:sp>
        <p:nvSpPr>
          <p:cNvPr id="5" name="TextBox 5"/>
          <p:cNvSpPr txBox="1"/>
          <p:nvPr/>
        </p:nvSpPr>
        <p:spPr>
          <a:xfrm rot="-176734">
            <a:off x="5271843" y="3677473"/>
            <a:ext cx="7755947" cy="3489523"/>
          </a:xfrm>
          <a:prstGeom prst="rect">
            <a:avLst/>
          </a:prstGeom>
        </p:spPr>
        <p:txBody>
          <a:bodyPr lIns="0" tIns="0" rIns="0" bIns="0" rtlCol="0" anchor="t">
            <a:spAutoFit/>
          </a:bodyPr>
          <a:lstStyle/>
          <a:p>
            <a:pPr algn="ctr">
              <a:lnSpc>
                <a:spcPts val="13339"/>
              </a:lnSpc>
            </a:pPr>
            <a:r>
              <a:rPr lang="en-US" sz="14041">
                <a:solidFill>
                  <a:srgbClr val="A27535"/>
                </a:solidFill>
                <a:latin typeface="Bogart Bold"/>
              </a:rPr>
              <a:t>Thank You</a:t>
            </a:r>
          </a:p>
        </p:txBody>
      </p:sp>
      <p:sp>
        <p:nvSpPr>
          <p:cNvPr id="6" name="Freeform 6"/>
          <p:cNvSpPr/>
          <p:nvPr/>
        </p:nvSpPr>
        <p:spPr>
          <a:xfrm rot="2540430">
            <a:off x="-573006" y="6168974"/>
            <a:ext cx="2004118" cy="3131434"/>
          </a:xfrm>
          <a:custGeom>
            <a:avLst/>
            <a:gdLst/>
            <a:ahLst/>
            <a:cxnLst/>
            <a:rect l="l" t="t" r="r" b="b"/>
            <a:pathLst>
              <a:path w="2004118" h="3131434">
                <a:moveTo>
                  <a:pt x="0" y="0"/>
                </a:moveTo>
                <a:lnTo>
                  <a:pt x="2004118" y="0"/>
                </a:lnTo>
                <a:lnTo>
                  <a:pt x="2004118" y="3131434"/>
                </a:lnTo>
                <a:lnTo>
                  <a:pt x="0" y="31314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2700000" flipH="1">
            <a:off x="17134512" y="6282539"/>
            <a:ext cx="2004118" cy="3131434"/>
          </a:xfrm>
          <a:custGeom>
            <a:avLst/>
            <a:gdLst/>
            <a:ahLst/>
            <a:cxnLst/>
            <a:rect l="l" t="t" r="r" b="b"/>
            <a:pathLst>
              <a:path w="2004118" h="3131434">
                <a:moveTo>
                  <a:pt x="2004118" y="0"/>
                </a:moveTo>
                <a:lnTo>
                  <a:pt x="0" y="0"/>
                </a:lnTo>
                <a:lnTo>
                  <a:pt x="0" y="3131435"/>
                </a:lnTo>
                <a:lnTo>
                  <a:pt x="2004118" y="3131435"/>
                </a:lnTo>
                <a:lnTo>
                  <a:pt x="2004118"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4" name="Picture 13">
            <a:extLst>
              <a:ext uri="{FF2B5EF4-FFF2-40B4-BE49-F238E27FC236}">
                <a16:creationId xmlns:a16="http://schemas.microsoft.com/office/drawing/2014/main" id="{D0BB081E-427B-951E-C97B-4F014170037A}"/>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483201" y="6282706"/>
            <a:ext cx="4681268" cy="3883502"/>
          </a:xfrm>
          <a:prstGeom prst="rect">
            <a:avLst/>
          </a:prstGeom>
        </p:spPr>
      </p:pic>
      <p:pic>
        <p:nvPicPr>
          <p:cNvPr id="17" name="Picture 16">
            <a:extLst>
              <a:ext uri="{FF2B5EF4-FFF2-40B4-BE49-F238E27FC236}">
                <a16:creationId xmlns:a16="http://schemas.microsoft.com/office/drawing/2014/main" id="{3876B51A-C331-53DE-2431-FB8714B6BFEA}"/>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0913173" y="7085138"/>
            <a:ext cx="3810028" cy="1905014"/>
          </a:xfrm>
          <a:prstGeom prst="rect">
            <a:avLst/>
          </a:prstGeom>
        </p:spPr>
      </p:pic>
      <p:pic>
        <p:nvPicPr>
          <p:cNvPr id="19" name="Picture 18">
            <a:extLst>
              <a:ext uri="{FF2B5EF4-FFF2-40B4-BE49-F238E27FC236}">
                <a16:creationId xmlns:a16="http://schemas.microsoft.com/office/drawing/2014/main" id="{A377F680-4D44-A122-1DFE-58F25509342F}"/>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2295557" y="7671828"/>
            <a:ext cx="3810028" cy="1905014"/>
          </a:xfrm>
          <a:prstGeom prst="rect">
            <a:avLst/>
          </a:prstGeom>
        </p:spPr>
      </p:pic>
      <p:pic>
        <p:nvPicPr>
          <p:cNvPr id="21" name="Picture 20">
            <a:extLst>
              <a:ext uri="{FF2B5EF4-FFF2-40B4-BE49-F238E27FC236}">
                <a16:creationId xmlns:a16="http://schemas.microsoft.com/office/drawing/2014/main" id="{87470773-B547-217C-D684-1A16CB4B9389}"/>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243626" y="6198218"/>
            <a:ext cx="3810028" cy="1905014"/>
          </a:xfrm>
          <a:prstGeom prst="rect">
            <a:avLst/>
          </a:prstGeom>
        </p:spPr>
      </p:pic>
      <p:pic>
        <p:nvPicPr>
          <p:cNvPr id="20" name="Picture 19">
            <a:extLst>
              <a:ext uri="{FF2B5EF4-FFF2-40B4-BE49-F238E27FC236}">
                <a16:creationId xmlns:a16="http://schemas.microsoft.com/office/drawing/2014/main" id="{58EA3C56-6284-53A8-4309-7FB7002B60C6}"/>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2661877" y="6675697"/>
            <a:ext cx="3810028" cy="1905014"/>
          </a:xfrm>
          <a:prstGeom prst="rect">
            <a:avLst/>
          </a:prstGeom>
        </p:spPr>
      </p:pic>
      <p:pic>
        <p:nvPicPr>
          <p:cNvPr id="22" name="Picture 21">
            <a:extLst>
              <a:ext uri="{FF2B5EF4-FFF2-40B4-BE49-F238E27FC236}">
                <a16:creationId xmlns:a16="http://schemas.microsoft.com/office/drawing/2014/main" id="{CF029046-A6B6-7FFC-167C-FDE1C82CD17D}"/>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2337839" y="5473469"/>
            <a:ext cx="3810028" cy="19050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4B81FEAD-4310-C570-BBE6-B3217CD971E3}"/>
              </a:ext>
            </a:extLst>
          </p:cNvPr>
          <p:cNvSpPr/>
          <p:nvPr/>
        </p:nvSpPr>
        <p:spPr>
          <a:xfrm>
            <a:off x="-209250" y="-535491"/>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txBody>
          <a:bodyPr/>
          <a:lstStyle/>
          <a:p>
            <a:endParaRPr lang="en-US" dirty="0"/>
          </a:p>
        </p:txBody>
      </p:sp>
      <p:sp>
        <p:nvSpPr>
          <p:cNvPr id="2" name="Freeform 2"/>
          <p:cNvSpPr/>
          <p:nvPr/>
        </p:nvSpPr>
        <p:spPr>
          <a:xfrm>
            <a:off x="3715219" y="446970"/>
            <a:ext cx="10756400" cy="2503308"/>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457200" y="2918590"/>
            <a:ext cx="4778409" cy="4542054"/>
          </a:xfrm>
          <a:custGeom>
            <a:avLst/>
            <a:gdLst/>
            <a:ahLst/>
            <a:cxnLst/>
            <a:rect l="l" t="t" r="r" b="b"/>
            <a:pathLst>
              <a:path w="3857658" h="3787518">
                <a:moveTo>
                  <a:pt x="0" y="0"/>
                </a:moveTo>
                <a:lnTo>
                  <a:pt x="3857657" y="0"/>
                </a:lnTo>
                <a:lnTo>
                  <a:pt x="3857657" y="3787519"/>
                </a:lnTo>
                <a:lnTo>
                  <a:pt x="0" y="37875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p:cNvSpPr/>
          <p:nvPr/>
        </p:nvSpPr>
        <p:spPr>
          <a:xfrm>
            <a:off x="5012383" y="4304177"/>
            <a:ext cx="4266548" cy="4542054"/>
          </a:xfrm>
          <a:custGeom>
            <a:avLst/>
            <a:gdLst/>
            <a:ahLst/>
            <a:cxnLst/>
            <a:rect l="l" t="t" r="r" b="b"/>
            <a:pathLst>
              <a:path w="3857658" h="3787518">
                <a:moveTo>
                  <a:pt x="0" y="0"/>
                </a:moveTo>
                <a:lnTo>
                  <a:pt x="3857658" y="0"/>
                </a:lnTo>
                <a:lnTo>
                  <a:pt x="3857658" y="3787519"/>
                </a:lnTo>
                <a:lnTo>
                  <a:pt x="0" y="37875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928185" y="993279"/>
            <a:ext cx="8940215" cy="1359346"/>
          </a:xfrm>
          <a:prstGeom prst="rect">
            <a:avLst/>
          </a:prstGeom>
        </p:spPr>
        <p:txBody>
          <a:bodyPr wrap="square" lIns="0" tIns="0" rIns="0" bIns="0" rtlCol="0" anchor="t">
            <a:spAutoFit/>
          </a:bodyPr>
          <a:lstStyle/>
          <a:p>
            <a:pPr algn="ctr">
              <a:lnSpc>
                <a:spcPts val="10640"/>
              </a:lnSpc>
            </a:pPr>
            <a:r>
              <a:rPr lang="en-US" sz="7600" dirty="0">
                <a:solidFill>
                  <a:srgbClr val="A27535"/>
                </a:solidFill>
                <a:latin typeface="Bogart Bold"/>
              </a:rPr>
              <a:t>Datasets Sources</a:t>
            </a:r>
          </a:p>
        </p:txBody>
      </p:sp>
      <p:sp>
        <p:nvSpPr>
          <p:cNvPr id="6" name="Freeform 6"/>
          <p:cNvSpPr/>
          <p:nvPr/>
        </p:nvSpPr>
        <p:spPr>
          <a:xfrm>
            <a:off x="9051701" y="2994917"/>
            <a:ext cx="4517576" cy="5032278"/>
          </a:xfrm>
          <a:custGeom>
            <a:avLst/>
            <a:gdLst/>
            <a:ahLst/>
            <a:cxnLst/>
            <a:rect l="l" t="t" r="r" b="b"/>
            <a:pathLst>
              <a:path w="3857658" h="3787518">
                <a:moveTo>
                  <a:pt x="0" y="0"/>
                </a:moveTo>
                <a:lnTo>
                  <a:pt x="3857658" y="0"/>
                </a:lnTo>
                <a:lnTo>
                  <a:pt x="3857658" y="3787519"/>
                </a:lnTo>
                <a:lnTo>
                  <a:pt x="0" y="37875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7" name="Freeform 7"/>
          <p:cNvSpPr/>
          <p:nvPr/>
        </p:nvSpPr>
        <p:spPr>
          <a:xfrm>
            <a:off x="13149286" y="3804777"/>
            <a:ext cx="4324248" cy="5063791"/>
          </a:xfrm>
          <a:custGeom>
            <a:avLst/>
            <a:gdLst/>
            <a:ahLst/>
            <a:cxnLst/>
            <a:rect l="l" t="t" r="r" b="b"/>
            <a:pathLst>
              <a:path w="3857658" h="3787518">
                <a:moveTo>
                  <a:pt x="0" y="0"/>
                </a:moveTo>
                <a:lnTo>
                  <a:pt x="3857657" y="0"/>
                </a:lnTo>
                <a:lnTo>
                  <a:pt x="3857657" y="3787518"/>
                </a:lnTo>
                <a:lnTo>
                  <a:pt x="0" y="3787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8" name="TextBox 8"/>
          <p:cNvSpPr txBox="1"/>
          <p:nvPr/>
        </p:nvSpPr>
        <p:spPr>
          <a:xfrm>
            <a:off x="1616380" y="5155794"/>
            <a:ext cx="2579737" cy="1000274"/>
          </a:xfrm>
          <a:prstGeom prst="rect">
            <a:avLst/>
          </a:prstGeom>
        </p:spPr>
        <p:txBody>
          <a:bodyPr lIns="0" tIns="0" rIns="0" bIns="0" rtlCol="0" anchor="t">
            <a:spAutoFit/>
          </a:bodyPr>
          <a:lstStyle/>
          <a:p>
            <a:pPr algn="ctr">
              <a:lnSpc>
                <a:spcPts val="3919"/>
              </a:lnSpc>
            </a:pPr>
            <a:r>
              <a:rPr lang="en-US" sz="3000" dirty="0">
                <a:solidFill>
                  <a:srgbClr val="A27535"/>
                </a:solidFill>
                <a:latin typeface="Bogart Bold"/>
              </a:rPr>
              <a:t>Yahoo Finance</a:t>
            </a:r>
            <a:r>
              <a:rPr lang="en-US" sz="2799" dirty="0">
                <a:solidFill>
                  <a:srgbClr val="545454"/>
                </a:solidFill>
                <a:latin typeface="TT Norms"/>
              </a:rPr>
              <a:t>. </a:t>
            </a:r>
          </a:p>
        </p:txBody>
      </p:sp>
      <p:sp>
        <p:nvSpPr>
          <p:cNvPr id="9" name="TextBox 9"/>
          <p:cNvSpPr txBox="1"/>
          <p:nvPr/>
        </p:nvSpPr>
        <p:spPr>
          <a:xfrm>
            <a:off x="5828420" y="6727435"/>
            <a:ext cx="2630470" cy="500137"/>
          </a:xfrm>
          <a:prstGeom prst="rect">
            <a:avLst/>
          </a:prstGeom>
        </p:spPr>
        <p:txBody>
          <a:bodyPr wrap="square" lIns="0" tIns="0" rIns="0" bIns="0" rtlCol="0" anchor="t">
            <a:spAutoFit/>
          </a:bodyPr>
          <a:lstStyle/>
          <a:p>
            <a:pPr algn="ctr">
              <a:lnSpc>
                <a:spcPts val="3919"/>
              </a:lnSpc>
            </a:pPr>
            <a:r>
              <a:rPr lang="en-US" sz="3000" dirty="0">
                <a:solidFill>
                  <a:srgbClr val="A27535"/>
                </a:solidFill>
                <a:latin typeface="Bogart Bold"/>
              </a:rPr>
              <a:t>Kaggle</a:t>
            </a:r>
            <a:endParaRPr lang="en-US" sz="2799" dirty="0">
              <a:solidFill>
                <a:srgbClr val="545454"/>
              </a:solidFill>
              <a:latin typeface="TT Norms"/>
            </a:endParaRPr>
          </a:p>
        </p:txBody>
      </p:sp>
      <p:sp>
        <p:nvSpPr>
          <p:cNvPr id="10" name="TextBox 10"/>
          <p:cNvSpPr txBox="1"/>
          <p:nvPr/>
        </p:nvSpPr>
        <p:spPr>
          <a:xfrm>
            <a:off x="9945023" y="6023883"/>
            <a:ext cx="2538171" cy="1077218"/>
          </a:xfrm>
          <a:prstGeom prst="rect">
            <a:avLst/>
          </a:prstGeom>
        </p:spPr>
        <p:txBody>
          <a:bodyPr wrap="square" lIns="0" tIns="0" rIns="0" bIns="0" rtlCol="0" anchor="t">
            <a:spAutoFit/>
          </a:bodyPr>
          <a:lstStyle/>
          <a:p>
            <a:pPr algn="ctr">
              <a:lnSpc>
                <a:spcPts val="4200"/>
              </a:lnSpc>
            </a:pPr>
            <a:r>
              <a:rPr lang="en-US" sz="3000" dirty="0" err="1">
                <a:solidFill>
                  <a:srgbClr val="A27535"/>
                </a:solidFill>
                <a:latin typeface="Bogart Bold"/>
              </a:rPr>
              <a:t>Sklearn</a:t>
            </a:r>
            <a:r>
              <a:rPr lang="en-US" sz="3000" dirty="0">
                <a:solidFill>
                  <a:srgbClr val="A27535"/>
                </a:solidFill>
                <a:latin typeface="Bogart Bold"/>
              </a:rPr>
              <a:t> dataset </a:t>
            </a:r>
          </a:p>
        </p:txBody>
      </p:sp>
      <p:sp>
        <p:nvSpPr>
          <p:cNvPr id="15" name="TextBox 15"/>
          <p:cNvSpPr txBox="1"/>
          <p:nvPr/>
        </p:nvSpPr>
        <p:spPr>
          <a:xfrm>
            <a:off x="14021541" y="6453628"/>
            <a:ext cx="2579737" cy="1077218"/>
          </a:xfrm>
          <a:prstGeom prst="rect">
            <a:avLst/>
          </a:prstGeom>
        </p:spPr>
        <p:txBody>
          <a:bodyPr lIns="0" tIns="0" rIns="0" bIns="0" rtlCol="0" anchor="t">
            <a:spAutoFit/>
          </a:bodyPr>
          <a:lstStyle/>
          <a:p>
            <a:pPr algn="ctr">
              <a:lnSpc>
                <a:spcPts val="4200"/>
              </a:lnSpc>
            </a:pPr>
            <a:r>
              <a:rPr lang="en-US" sz="3000" dirty="0">
                <a:solidFill>
                  <a:srgbClr val="A27535"/>
                </a:solidFill>
                <a:latin typeface="Bogart Bold"/>
              </a:rPr>
              <a:t>ALPHA VANTAGE</a:t>
            </a:r>
          </a:p>
        </p:txBody>
      </p:sp>
      <p:pic>
        <p:nvPicPr>
          <p:cNvPr id="16" name="Picture 15">
            <a:extLst>
              <a:ext uri="{FF2B5EF4-FFF2-40B4-BE49-F238E27FC236}">
                <a16:creationId xmlns:a16="http://schemas.microsoft.com/office/drawing/2014/main" id="{DC866514-5BEE-BF0E-E2CF-3B74BE1DC3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3503" y="3876372"/>
            <a:ext cx="2355227" cy="855611"/>
          </a:xfrm>
          <a:prstGeom prst="rect">
            <a:avLst/>
          </a:prstGeom>
        </p:spPr>
      </p:pic>
      <p:pic>
        <p:nvPicPr>
          <p:cNvPr id="17" name="Picture 16">
            <a:extLst>
              <a:ext uri="{FF2B5EF4-FFF2-40B4-BE49-F238E27FC236}">
                <a16:creationId xmlns:a16="http://schemas.microsoft.com/office/drawing/2014/main" id="{AF0FD505-FEF2-BCB1-3122-94E6597AE8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73101" y="5006802"/>
            <a:ext cx="2894001" cy="1329871"/>
          </a:xfrm>
          <a:prstGeom prst="rect">
            <a:avLst/>
          </a:prstGeom>
        </p:spPr>
      </p:pic>
      <p:pic>
        <p:nvPicPr>
          <p:cNvPr id="18" name="Picture 17">
            <a:extLst>
              <a:ext uri="{FF2B5EF4-FFF2-40B4-BE49-F238E27FC236}">
                <a16:creationId xmlns:a16="http://schemas.microsoft.com/office/drawing/2014/main" id="{44CB2D6D-6271-7769-EE08-4BEEDCD3D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95197" y="3562175"/>
            <a:ext cx="2741799" cy="1964087"/>
          </a:xfrm>
          <a:prstGeom prst="rect">
            <a:avLst/>
          </a:prstGeom>
        </p:spPr>
      </p:pic>
      <p:pic>
        <p:nvPicPr>
          <p:cNvPr id="12" name="Picture 11">
            <a:extLst>
              <a:ext uri="{FF2B5EF4-FFF2-40B4-BE49-F238E27FC236}">
                <a16:creationId xmlns:a16="http://schemas.microsoft.com/office/drawing/2014/main" id="{8C1C6DEA-6B0F-F12E-E23B-0442DA3B4F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096908" y="4493214"/>
            <a:ext cx="2625425" cy="1461320"/>
          </a:xfrm>
          <a:prstGeom prst="rect">
            <a:avLst/>
          </a:prstGeom>
        </p:spPr>
      </p:pic>
      <p:pic>
        <p:nvPicPr>
          <p:cNvPr id="11" name="Graphic 10" descr="Pot of gold">
            <a:extLst>
              <a:ext uri="{FF2B5EF4-FFF2-40B4-BE49-F238E27FC236}">
                <a16:creationId xmlns:a16="http://schemas.microsoft.com/office/drawing/2014/main" id="{1161FBC8-B3D5-93E9-ADCC-675C589148A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8367" y="8982153"/>
            <a:ext cx="1368013" cy="1368013"/>
          </a:xfrm>
          <a:prstGeom prst="rect">
            <a:avLst/>
          </a:prstGeom>
        </p:spPr>
      </p:pic>
      <p:pic>
        <p:nvPicPr>
          <p:cNvPr id="14" name="Graphic 13" descr="Pot of gold">
            <a:extLst>
              <a:ext uri="{FF2B5EF4-FFF2-40B4-BE49-F238E27FC236}">
                <a16:creationId xmlns:a16="http://schemas.microsoft.com/office/drawing/2014/main" id="{244E8E91-B50C-C06D-6DE9-62BB1C1D98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89990" y="9013841"/>
            <a:ext cx="1368013" cy="1368013"/>
          </a:xfrm>
          <a:prstGeom prst="rect">
            <a:avLst/>
          </a:prstGeom>
        </p:spPr>
      </p:pic>
      <p:pic>
        <p:nvPicPr>
          <p:cNvPr id="19" name="Graphic 18" descr="Pot of gold">
            <a:extLst>
              <a:ext uri="{FF2B5EF4-FFF2-40B4-BE49-F238E27FC236}">
                <a16:creationId xmlns:a16="http://schemas.microsoft.com/office/drawing/2014/main" id="{E5E59C10-C8E7-DEB3-9AD4-E042FA14C5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9178" y="8162224"/>
            <a:ext cx="1368013" cy="1368013"/>
          </a:xfrm>
          <a:prstGeom prst="rect">
            <a:avLst/>
          </a:prstGeom>
        </p:spPr>
      </p:pic>
      <p:pic>
        <p:nvPicPr>
          <p:cNvPr id="20" name="Picture 19">
            <a:extLst>
              <a:ext uri="{FF2B5EF4-FFF2-40B4-BE49-F238E27FC236}">
                <a16:creationId xmlns:a16="http://schemas.microsoft.com/office/drawing/2014/main" id="{B2D0F842-E204-7F73-904E-83D23AC40A8D}"/>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4923705" y="200529"/>
            <a:ext cx="3048006" cy="2996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1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125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id="{BC0DBC5E-15D4-DF2F-0720-DCD57462AE9F}"/>
              </a:ext>
            </a:extLst>
          </p:cNvPr>
          <p:cNvSpPr/>
          <p:nvPr/>
        </p:nvSpPr>
        <p:spPr>
          <a:xfrm>
            <a:off x="-642391" y="-24480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2">
              <a:alphaModFix amt="12000"/>
              <a:extLst>
                <a:ext uri="{96DAC541-7B7A-43D3-8B79-37D633B846F1}">
                  <asvg:svgBlip xmlns:asvg="http://schemas.microsoft.com/office/drawing/2016/SVG/main" r:embed="rId3"/>
                </a:ext>
              </a:extLst>
            </a:blip>
            <a:stretch>
              <a:fillRect l="-13011" t="-50697" r="-13271" b="-51072"/>
            </a:stretch>
          </a:blipFill>
          <a:ln cap="sq">
            <a:noFill/>
            <a:prstDash val="solid"/>
            <a:miter/>
          </a:ln>
        </p:spPr>
      </p:sp>
      <p:sp>
        <p:nvSpPr>
          <p:cNvPr id="2" name="Freeform 2"/>
          <p:cNvSpPr/>
          <p:nvPr/>
        </p:nvSpPr>
        <p:spPr>
          <a:xfrm>
            <a:off x="3765800" y="359397"/>
            <a:ext cx="10756400" cy="2503308"/>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5400000">
            <a:off x="1333531" y="1717954"/>
            <a:ext cx="6069368" cy="8431631"/>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6"/>
            <a:stretch>
              <a:fillRect/>
            </a:stretch>
          </a:blipFill>
        </p:spPr>
      </p:sp>
      <p:sp>
        <p:nvSpPr>
          <p:cNvPr id="4" name="Freeform 4"/>
          <p:cNvSpPr/>
          <p:nvPr/>
        </p:nvSpPr>
        <p:spPr>
          <a:xfrm rot="5400000" flipV="1">
            <a:off x="10051458" y="1355245"/>
            <a:ext cx="6069368" cy="9183093"/>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6"/>
            <a:stretch>
              <a:fillRect t="-2322"/>
            </a:stretch>
          </a:blipFill>
        </p:spPr>
        <p:txBody>
          <a:bodyPr/>
          <a:lstStyle/>
          <a:p>
            <a:endParaRPr lang="en-US" dirty="0"/>
          </a:p>
        </p:txBody>
      </p:sp>
      <p:sp>
        <p:nvSpPr>
          <p:cNvPr id="5" name="Freeform 5"/>
          <p:cNvSpPr/>
          <p:nvPr/>
        </p:nvSpPr>
        <p:spPr>
          <a:xfrm>
            <a:off x="6226912" y="3157925"/>
            <a:ext cx="4705327" cy="162548"/>
          </a:xfrm>
          <a:custGeom>
            <a:avLst/>
            <a:gdLst/>
            <a:ahLst/>
            <a:cxnLst/>
            <a:rect l="l" t="t" r="r" b="b"/>
            <a:pathLst>
              <a:path w="4705327" h="162548">
                <a:moveTo>
                  <a:pt x="0" y="0"/>
                </a:moveTo>
                <a:lnTo>
                  <a:pt x="4705326" y="0"/>
                </a:lnTo>
                <a:lnTo>
                  <a:pt x="4705326" y="162548"/>
                </a:lnTo>
                <a:lnTo>
                  <a:pt x="0" y="1625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6" name="Freeform 6"/>
          <p:cNvSpPr/>
          <p:nvPr/>
        </p:nvSpPr>
        <p:spPr>
          <a:xfrm>
            <a:off x="6231367" y="8712455"/>
            <a:ext cx="4705327" cy="162548"/>
          </a:xfrm>
          <a:custGeom>
            <a:avLst/>
            <a:gdLst/>
            <a:ahLst/>
            <a:cxnLst/>
            <a:rect l="l" t="t" r="r" b="b"/>
            <a:pathLst>
              <a:path w="4705327" h="162548">
                <a:moveTo>
                  <a:pt x="0" y="0"/>
                </a:moveTo>
                <a:lnTo>
                  <a:pt x="4705326" y="0"/>
                </a:lnTo>
                <a:lnTo>
                  <a:pt x="4705326" y="162547"/>
                </a:lnTo>
                <a:lnTo>
                  <a:pt x="0" y="1625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58194" y="4465391"/>
            <a:ext cx="1535581" cy="2257947"/>
          </a:xfrm>
          <a:custGeom>
            <a:avLst/>
            <a:gdLst/>
            <a:ahLst/>
            <a:cxnLst/>
            <a:rect l="l" t="t" r="r" b="b"/>
            <a:pathLst>
              <a:path w="1226172" h="2170216">
                <a:moveTo>
                  <a:pt x="0" y="0"/>
                </a:moveTo>
                <a:lnTo>
                  <a:pt x="1226172" y="0"/>
                </a:lnTo>
                <a:lnTo>
                  <a:pt x="1226172" y="2170216"/>
                </a:lnTo>
                <a:lnTo>
                  <a:pt x="0" y="2170216"/>
                </a:lnTo>
                <a:lnTo>
                  <a:pt x="0" y="0"/>
                </a:lnTo>
                <a:close/>
              </a:path>
            </a:pathLst>
          </a:custGeom>
          <a:blipFill>
            <a:blip r:embed="rId9"/>
            <a:stretch>
              <a:fillRect/>
            </a:stretch>
          </a:blipFill>
        </p:spPr>
      </p:sp>
      <p:sp>
        <p:nvSpPr>
          <p:cNvPr id="8" name="Freeform 8"/>
          <p:cNvSpPr/>
          <p:nvPr/>
        </p:nvSpPr>
        <p:spPr>
          <a:xfrm>
            <a:off x="16954650" y="4610101"/>
            <a:ext cx="1180950" cy="2231628"/>
          </a:xfrm>
          <a:custGeom>
            <a:avLst/>
            <a:gdLst/>
            <a:ahLst/>
            <a:cxnLst/>
            <a:rect l="l" t="t" r="r" b="b"/>
            <a:pathLst>
              <a:path w="837830" h="1826333">
                <a:moveTo>
                  <a:pt x="0" y="0"/>
                </a:moveTo>
                <a:lnTo>
                  <a:pt x="837830" y="0"/>
                </a:lnTo>
                <a:lnTo>
                  <a:pt x="837830" y="1826333"/>
                </a:lnTo>
                <a:lnTo>
                  <a:pt x="0" y="1826333"/>
                </a:lnTo>
                <a:lnTo>
                  <a:pt x="0" y="0"/>
                </a:lnTo>
                <a:close/>
              </a:path>
            </a:pathLst>
          </a:custGeom>
          <a:blipFill>
            <a:blip r:embed="rId10"/>
            <a:stretch>
              <a:fillRect/>
            </a:stretch>
          </a:blipFill>
        </p:spPr>
      </p:sp>
      <p:sp>
        <p:nvSpPr>
          <p:cNvPr id="9" name="TextBox 9"/>
          <p:cNvSpPr txBox="1"/>
          <p:nvPr/>
        </p:nvSpPr>
        <p:spPr>
          <a:xfrm>
            <a:off x="4928185" y="925362"/>
            <a:ext cx="8431631" cy="1359346"/>
          </a:xfrm>
          <a:prstGeom prst="rect">
            <a:avLst/>
          </a:prstGeom>
        </p:spPr>
        <p:txBody>
          <a:bodyPr lIns="0" tIns="0" rIns="0" bIns="0" rtlCol="0" anchor="t">
            <a:spAutoFit/>
          </a:bodyPr>
          <a:lstStyle/>
          <a:p>
            <a:pPr algn="ctr">
              <a:lnSpc>
                <a:spcPts val="10640"/>
              </a:lnSpc>
            </a:pPr>
            <a:r>
              <a:rPr lang="en-US" sz="7600" dirty="0">
                <a:solidFill>
                  <a:srgbClr val="A27535"/>
                </a:solidFill>
                <a:latin typeface="Bogart Bold"/>
              </a:rPr>
              <a:t>Yahoo Finance</a:t>
            </a:r>
          </a:p>
        </p:txBody>
      </p:sp>
      <p:sp>
        <p:nvSpPr>
          <p:cNvPr id="10" name="TextBox 10"/>
          <p:cNvSpPr txBox="1"/>
          <p:nvPr/>
        </p:nvSpPr>
        <p:spPr>
          <a:xfrm>
            <a:off x="874499" y="3240962"/>
            <a:ext cx="16040249" cy="5107809"/>
          </a:xfrm>
          <a:prstGeom prst="rect">
            <a:avLst/>
          </a:prstGeom>
        </p:spPr>
        <p:txBody>
          <a:bodyPr wrap="square" lIns="0" tIns="0" rIns="0" bIns="0" rtlCol="0" anchor="t">
            <a:spAutoFit/>
          </a:bodyPr>
          <a:lstStyle/>
          <a:p>
            <a:pPr marL="571500" indent="-571500" algn="ctr">
              <a:lnSpc>
                <a:spcPts val="5040"/>
              </a:lnSpc>
              <a:buFont typeface="Arial" panose="020B0604020202020204" pitchFamily="34" charset="0"/>
              <a:buChar char="•"/>
            </a:pPr>
            <a:r>
              <a:rPr lang="en-US" sz="3600" dirty="0">
                <a:solidFill>
                  <a:srgbClr val="545454"/>
                </a:solidFill>
                <a:latin typeface="TT Norms"/>
              </a:rPr>
              <a:t>Yahoo Finance utilizes data-driven algorithms and analytical methods within its platform, focusing on processing financial data.</a:t>
            </a:r>
          </a:p>
          <a:p>
            <a:pPr algn="ctr">
              <a:lnSpc>
                <a:spcPts val="5040"/>
              </a:lnSpc>
            </a:pPr>
            <a:r>
              <a:rPr lang="en-US" sz="3600" dirty="0">
                <a:solidFill>
                  <a:srgbClr val="545454"/>
                </a:solidFill>
                <a:latin typeface="TT Norms"/>
              </a:rPr>
              <a:t> </a:t>
            </a:r>
          </a:p>
          <a:p>
            <a:pPr marL="571500" indent="-571500" algn="ctr">
              <a:lnSpc>
                <a:spcPts val="5040"/>
              </a:lnSpc>
              <a:buFont typeface="Arial" panose="020B0604020202020204" pitchFamily="34" charset="0"/>
              <a:buChar char="•"/>
            </a:pPr>
            <a:r>
              <a:rPr lang="en-US" sz="3600" dirty="0">
                <a:solidFill>
                  <a:srgbClr val="545454"/>
                </a:solidFill>
                <a:latin typeface="TT Norms"/>
              </a:rPr>
              <a:t>Specifically tailored to provide precise and detailed information on stock market and financial market data.</a:t>
            </a:r>
          </a:p>
          <a:p>
            <a:pPr algn="ctr">
              <a:lnSpc>
                <a:spcPts val="5040"/>
              </a:lnSpc>
            </a:pPr>
            <a:endParaRPr lang="en-US" sz="3600" dirty="0">
              <a:solidFill>
                <a:srgbClr val="545454"/>
              </a:solidFill>
              <a:latin typeface="TT Norms"/>
            </a:endParaRPr>
          </a:p>
          <a:p>
            <a:pPr marL="571500" indent="-571500" algn="ctr">
              <a:lnSpc>
                <a:spcPts val="5040"/>
              </a:lnSpc>
              <a:buFont typeface="Arial" panose="020B0604020202020204" pitchFamily="34" charset="0"/>
              <a:buChar char="•"/>
            </a:pPr>
            <a:r>
              <a:rPr lang="en-US" sz="3600" dirty="0">
                <a:solidFill>
                  <a:srgbClr val="545454"/>
                </a:solidFill>
                <a:latin typeface="TT Norms"/>
              </a:rPr>
              <a:t>And here is the link to access Yahoo Finance for detailed stock </a:t>
            </a:r>
            <a:r>
              <a:rPr lang="en-US" sz="3600" dirty="0" err="1">
                <a:solidFill>
                  <a:srgbClr val="545454"/>
                </a:solidFill>
                <a:latin typeface="TT Norms"/>
                <a:hlinkClick r:id="rId11"/>
              </a:rPr>
              <a:t>yahooFinance</a:t>
            </a:r>
            <a:endParaRPr lang="en-US" sz="3600" dirty="0">
              <a:solidFill>
                <a:srgbClr val="545454"/>
              </a:solidFill>
              <a:latin typeface="TT Norms"/>
            </a:endParaRPr>
          </a:p>
        </p:txBody>
      </p:sp>
      <p:pic>
        <p:nvPicPr>
          <p:cNvPr id="11" name="Picture 10">
            <a:extLst>
              <a:ext uri="{FF2B5EF4-FFF2-40B4-BE49-F238E27FC236}">
                <a16:creationId xmlns:a16="http://schemas.microsoft.com/office/drawing/2014/main" id="{73279E19-0CDA-D791-38D5-C8BE1B84A1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937111" y="8211488"/>
            <a:ext cx="4898756" cy="1779627"/>
          </a:xfrm>
          <a:prstGeom prst="rect">
            <a:avLst/>
          </a:prstGeom>
        </p:spPr>
      </p:pic>
      <p:pic>
        <p:nvPicPr>
          <p:cNvPr id="13" name="Picture 12">
            <a:extLst>
              <a:ext uri="{FF2B5EF4-FFF2-40B4-BE49-F238E27FC236}">
                <a16:creationId xmlns:a16="http://schemas.microsoft.com/office/drawing/2014/main" id="{B13BCC95-0559-B9F3-735D-FCAD6F0D29BD}"/>
              </a:ext>
            </a:extLst>
          </p:cNvPr>
          <p:cNvPicPr>
            <a:picLocks noChangeAspect="1"/>
          </p:cNvPicPr>
          <p:nvPr/>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3327" y="6770704"/>
            <a:ext cx="4681268" cy="38835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5" name="Freeform 5"/>
          <p:cNvSpPr/>
          <p:nvPr/>
        </p:nvSpPr>
        <p:spPr>
          <a:xfrm>
            <a:off x="6226912" y="3157925"/>
            <a:ext cx="4705327" cy="162548"/>
          </a:xfrm>
          <a:custGeom>
            <a:avLst/>
            <a:gdLst/>
            <a:ahLst/>
            <a:cxnLst/>
            <a:rect l="l" t="t" r="r" b="b"/>
            <a:pathLst>
              <a:path w="4705327" h="162548">
                <a:moveTo>
                  <a:pt x="0" y="0"/>
                </a:moveTo>
                <a:lnTo>
                  <a:pt x="4705326" y="0"/>
                </a:lnTo>
                <a:lnTo>
                  <a:pt x="4705326" y="162548"/>
                </a:lnTo>
                <a:lnTo>
                  <a:pt x="0" y="1625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6231367" y="8712455"/>
            <a:ext cx="4705327" cy="162548"/>
          </a:xfrm>
          <a:custGeom>
            <a:avLst/>
            <a:gdLst/>
            <a:ahLst/>
            <a:cxnLst/>
            <a:rect l="l" t="t" r="r" b="b"/>
            <a:pathLst>
              <a:path w="4705327" h="162548">
                <a:moveTo>
                  <a:pt x="0" y="0"/>
                </a:moveTo>
                <a:lnTo>
                  <a:pt x="4705326" y="0"/>
                </a:lnTo>
                <a:lnTo>
                  <a:pt x="4705326" y="162547"/>
                </a:lnTo>
                <a:lnTo>
                  <a:pt x="0" y="162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3" name="Picture 12">
            <a:extLst>
              <a:ext uri="{FF2B5EF4-FFF2-40B4-BE49-F238E27FC236}">
                <a16:creationId xmlns:a16="http://schemas.microsoft.com/office/drawing/2014/main" id="{95A007DD-764A-B920-106E-066FD62B02E6}"/>
              </a:ext>
            </a:extLst>
          </p:cNvPr>
          <p:cNvPicPr>
            <a:picLocks noChangeAspect="1"/>
          </p:cNvPicPr>
          <p:nvPr/>
        </p:nvPicPr>
        <p:blipFill>
          <a:blip r:embed="rId4"/>
          <a:stretch>
            <a:fillRect/>
          </a:stretch>
        </p:blipFill>
        <p:spPr>
          <a:xfrm>
            <a:off x="-4145" y="0"/>
            <a:ext cx="18296289" cy="10287000"/>
          </a:xfrm>
          <a:prstGeom prst="rect">
            <a:avLst/>
          </a:prstGeom>
        </p:spPr>
      </p:pic>
    </p:spTree>
    <p:extLst>
      <p:ext uri="{BB962C8B-B14F-4D97-AF65-F5344CB8AC3E}">
        <p14:creationId xmlns:p14="http://schemas.microsoft.com/office/powerpoint/2010/main" val="2592395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4" name="Freeform 4"/>
          <p:cNvSpPr/>
          <p:nvPr/>
        </p:nvSpPr>
        <p:spPr>
          <a:xfrm rot="5400000" flipV="1">
            <a:off x="10051458" y="1355245"/>
            <a:ext cx="6069368" cy="9183093"/>
          </a:xfrm>
          <a:custGeom>
            <a:avLst/>
            <a:gdLst/>
            <a:ahLst/>
            <a:cxnLst/>
            <a:rect l="l" t="t" r="r" b="b"/>
            <a:pathLst>
              <a:path w="5241058" h="6684644">
                <a:moveTo>
                  <a:pt x="0" y="6684645"/>
                </a:moveTo>
                <a:lnTo>
                  <a:pt x="5241058" y="6684645"/>
                </a:lnTo>
                <a:lnTo>
                  <a:pt x="5241058" y="0"/>
                </a:lnTo>
                <a:lnTo>
                  <a:pt x="0" y="0"/>
                </a:lnTo>
                <a:lnTo>
                  <a:pt x="0" y="6684645"/>
                </a:lnTo>
                <a:close/>
              </a:path>
            </a:pathLst>
          </a:custGeom>
          <a:blipFill>
            <a:blip r:embed="rId2"/>
            <a:stretch>
              <a:fillRect t="-2322"/>
            </a:stretch>
          </a:blipFill>
        </p:spPr>
        <p:txBody>
          <a:bodyPr/>
          <a:lstStyle/>
          <a:p>
            <a:endParaRPr lang="en-US" dirty="0"/>
          </a:p>
        </p:txBody>
      </p:sp>
      <p:pic>
        <p:nvPicPr>
          <p:cNvPr id="16" name="Picture 15">
            <a:extLst>
              <a:ext uri="{FF2B5EF4-FFF2-40B4-BE49-F238E27FC236}">
                <a16:creationId xmlns:a16="http://schemas.microsoft.com/office/drawing/2014/main" id="{71A62456-9E45-D91F-4323-CA05A47FFF7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878872" y="8171222"/>
            <a:ext cx="3475293" cy="1737647"/>
          </a:xfrm>
          <a:prstGeom prst="rect">
            <a:avLst/>
          </a:prstGeom>
        </p:spPr>
      </p:pic>
      <p:sp>
        <p:nvSpPr>
          <p:cNvPr id="11" name="Freeform 2">
            <a:extLst>
              <a:ext uri="{FF2B5EF4-FFF2-40B4-BE49-F238E27FC236}">
                <a16:creationId xmlns:a16="http://schemas.microsoft.com/office/drawing/2014/main" id="{D0226DA2-7D87-C2FE-AC9C-A5A4554CBC50}"/>
              </a:ext>
            </a:extLst>
          </p:cNvPr>
          <p:cNvSpPr/>
          <p:nvPr/>
        </p:nvSpPr>
        <p:spPr>
          <a:xfrm>
            <a:off x="-476665" y="0"/>
            <a:ext cx="18605338" cy="10776599"/>
          </a:xfrm>
          <a:custGeom>
            <a:avLst/>
            <a:gdLst/>
            <a:ahLst/>
            <a:cxnLst/>
            <a:rect l="l" t="t" r="r" b="b"/>
            <a:pathLst>
              <a:path w="18605338" h="10776599">
                <a:moveTo>
                  <a:pt x="0" y="0"/>
                </a:moveTo>
                <a:lnTo>
                  <a:pt x="18605338" y="0"/>
                </a:lnTo>
                <a:lnTo>
                  <a:pt x="18605338" y="10776599"/>
                </a:lnTo>
                <a:lnTo>
                  <a:pt x="0" y="10776599"/>
                </a:lnTo>
                <a:lnTo>
                  <a:pt x="0" y="0"/>
                </a:lnTo>
                <a:close/>
              </a:path>
            </a:pathLst>
          </a:custGeom>
          <a:blipFill>
            <a:blip r:embed="rId5">
              <a:alphaModFix amt="12000"/>
              <a:extLst>
                <a:ext uri="{96DAC541-7B7A-43D3-8B79-37D633B846F1}">
                  <asvg:svgBlip xmlns:asvg="http://schemas.microsoft.com/office/drawing/2016/SVG/main" r:embed="rId6"/>
                </a:ext>
              </a:extLst>
            </a:blip>
            <a:stretch>
              <a:fillRect l="-13011" t="-50697" r="-13271" b="-51072"/>
            </a:stretch>
          </a:blipFill>
          <a:ln cap="sq">
            <a:noFill/>
            <a:prstDash val="solid"/>
            <a:miter/>
          </a:ln>
        </p:spPr>
      </p:sp>
      <p:sp>
        <p:nvSpPr>
          <p:cNvPr id="2" name="Freeform 2"/>
          <p:cNvSpPr/>
          <p:nvPr/>
        </p:nvSpPr>
        <p:spPr>
          <a:xfrm>
            <a:off x="3765800" y="359397"/>
            <a:ext cx="10756400" cy="2503308"/>
          </a:xfrm>
          <a:custGeom>
            <a:avLst/>
            <a:gdLst/>
            <a:ahLst/>
            <a:cxnLst/>
            <a:rect l="l" t="t" r="r" b="b"/>
            <a:pathLst>
              <a:path w="10756400" h="2503308">
                <a:moveTo>
                  <a:pt x="0" y="0"/>
                </a:moveTo>
                <a:lnTo>
                  <a:pt x="10756400" y="0"/>
                </a:lnTo>
                <a:lnTo>
                  <a:pt x="10756400" y="2503308"/>
                </a:lnTo>
                <a:lnTo>
                  <a:pt x="0" y="25033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 name="Freeform 3"/>
          <p:cNvSpPr/>
          <p:nvPr/>
        </p:nvSpPr>
        <p:spPr>
          <a:xfrm rot="5400000">
            <a:off x="1333531" y="1717954"/>
            <a:ext cx="6069368" cy="8431631"/>
          </a:xfrm>
          <a:custGeom>
            <a:avLst/>
            <a:gdLst/>
            <a:ahLst/>
            <a:cxnLst/>
            <a:rect l="l" t="t" r="r" b="b"/>
            <a:pathLst>
              <a:path w="5241058" h="6839880">
                <a:moveTo>
                  <a:pt x="0" y="0"/>
                </a:moveTo>
                <a:lnTo>
                  <a:pt x="5241058" y="0"/>
                </a:lnTo>
                <a:lnTo>
                  <a:pt x="5241058" y="6839880"/>
                </a:lnTo>
                <a:lnTo>
                  <a:pt x="0" y="6839880"/>
                </a:lnTo>
                <a:lnTo>
                  <a:pt x="0" y="0"/>
                </a:lnTo>
                <a:close/>
              </a:path>
            </a:pathLst>
          </a:custGeom>
          <a:blipFill>
            <a:blip r:embed="rId2"/>
            <a:stretch>
              <a:fillRect/>
            </a:stretch>
          </a:blipFill>
        </p:spPr>
      </p:sp>
      <p:sp>
        <p:nvSpPr>
          <p:cNvPr id="5" name="Freeform 5"/>
          <p:cNvSpPr/>
          <p:nvPr/>
        </p:nvSpPr>
        <p:spPr>
          <a:xfrm>
            <a:off x="6226912" y="3157925"/>
            <a:ext cx="4705327" cy="162548"/>
          </a:xfrm>
          <a:custGeom>
            <a:avLst/>
            <a:gdLst/>
            <a:ahLst/>
            <a:cxnLst/>
            <a:rect l="l" t="t" r="r" b="b"/>
            <a:pathLst>
              <a:path w="4705327" h="162548">
                <a:moveTo>
                  <a:pt x="0" y="0"/>
                </a:moveTo>
                <a:lnTo>
                  <a:pt x="4705326" y="0"/>
                </a:lnTo>
                <a:lnTo>
                  <a:pt x="4705326" y="162548"/>
                </a:lnTo>
                <a:lnTo>
                  <a:pt x="0" y="162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6" name="Freeform 6"/>
          <p:cNvSpPr/>
          <p:nvPr/>
        </p:nvSpPr>
        <p:spPr>
          <a:xfrm>
            <a:off x="6231367" y="8712455"/>
            <a:ext cx="4705327" cy="162548"/>
          </a:xfrm>
          <a:custGeom>
            <a:avLst/>
            <a:gdLst/>
            <a:ahLst/>
            <a:cxnLst/>
            <a:rect l="l" t="t" r="r" b="b"/>
            <a:pathLst>
              <a:path w="4705327" h="162548">
                <a:moveTo>
                  <a:pt x="0" y="0"/>
                </a:moveTo>
                <a:lnTo>
                  <a:pt x="4705326" y="0"/>
                </a:lnTo>
                <a:lnTo>
                  <a:pt x="4705326" y="162547"/>
                </a:lnTo>
                <a:lnTo>
                  <a:pt x="0" y="1625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58194" y="4465391"/>
            <a:ext cx="1535581" cy="2257947"/>
          </a:xfrm>
          <a:custGeom>
            <a:avLst/>
            <a:gdLst/>
            <a:ahLst/>
            <a:cxnLst/>
            <a:rect l="l" t="t" r="r" b="b"/>
            <a:pathLst>
              <a:path w="1226172" h="2170216">
                <a:moveTo>
                  <a:pt x="0" y="0"/>
                </a:moveTo>
                <a:lnTo>
                  <a:pt x="1226172" y="0"/>
                </a:lnTo>
                <a:lnTo>
                  <a:pt x="1226172" y="2170216"/>
                </a:lnTo>
                <a:lnTo>
                  <a:pt x="0" y="2170216"/>
                </a:lnTo>
                <a:lnTo>
                  <a:pt x="0" y="0"/>
                </a:lnTo>
                <a:close/>
              </a:path>
            </a:pathLst>
          </a:custGeom>
          <a:blipFill>
            <a:blip r:embed="rId11"/>
            <a:stretch>
              <a:fillRect/>
            </a:stretch>
          </a:blipFill>
        </p:spPr>
      </p:sp>
      <p:sp>
        <p:nvSpPr>
          <p:cNvPr id="8" name="Freeform 8"/>
          <p:cNvSpPr/>
          <p:nvPr/>
        </p:nvSpPr>
        <p:spPr>
          <a:xfrm>
            <a:off x="16954650" y="4610101"/>
            <a:ext cx="1180950" cy="2231628"/>
          </a:xfrm>
          <a:custGeom>
            <a:avLst/>
            <a:gdLst/>
            <a:ahLst/>
            <a:cxnLst/>
            <a:rect l="l" t="t" r="r" b="b"/>
            <a:pathLst>
              <a:path w="837830" h="1826333">
                <a:moveTo>
                  <a:pt x="0" y="0"/>
                </a:moveTo>
                <a:lnTo>
                  <a:pt x="837830" y="0"/>
                </a:lnTo>
                <a:lnTo>
                  <a:pt x="837830" y="1826333"/>
                </a:lnTo>
                <a:lnTo>
                  <a:pt x="0" y="1826333"/>
                </a:lnTo>
                <a:lnTo>
                  <a:pt x="0" y="0"/>
                </a:lnTo>
                <a:close/>
              </a:path>
            </a:pathLst>
          </a:custGeom>
          <a:blipFill>
            <a:blip r:embed="rId12"/>
            <a:stretch>
              <a:fillRect/>
            </a:stretch>
          </a:blipFill>
        </p:spPr>
      </p:sp>
      <p:sp>
        <p:nvSpPr>
          <p:cNvPr id="9" name="TextBox 9"/>
          <p:cNvSpPr txBox="1"/>
          <p:nvPr/>
        </p:nvSpPr>
        <p:spPr>
          <a:xfrm>
            <a:off x="4928185" y="925362"/>
            <a:ext cx="8431631" cy="1359346"/>
          </a:xfrm>
          <a:prstGeom prst="rect">
            <a:avLst/>
          </a:prstGeom>
        </p:spPr>
        <p:txBody>
          <a:bodyPr lIns="0" tIns="0" rIns="0" bIns="0" rtlCol="0" anchor="t">
            <a:spAutoFit/>
          </a:bodyPr>
          <a:lstStyle/>
          <a:p>
            <a:pPr algn="ctr">
              <a:lnSpc>
                <a:spcPts val="10640"/>
              </a:lnSpc>
            </a:pPr>
            <a:r>
              <a:rPr lang="en-US" sz="7600" dirty="0">
                <a:solidFill>
                  <a:srgbClr val="A27535"/>
                </a:solidFill>
                <a:latin typeface="Bogart Bold"/>
              </a:rPr>
              <a:t> Kaggle Dataset</a:t>
            </a:r>
          </a:p>
        </p:txBody>
      </p:sp>
      <p:sp>
        <p:nvSpPr>
          <p:cNvPr id="10" name="TextBox 10"/>
          <p:cNvSpPr txBox="1"/>
          <p:nvPr/>
        </p:nvSpPr>
        <p:spPr>
          <a:xfrm>
            <a:off x="874499" y="3240962"/>
            <a:ext cx="16040249" cy="3825406"/>
          </a:xfrm>
          <a:prstGeom prst="rect">
            <a:avLst/>
          </a:prstGeom>
        </p:spPr>
        <p:txBody>
          <a:bodyPr wrap="square" lIns="0" tIns="0" rIns="0" bIns="0" rtlCol="0" anchor="t">
            <a:spAutoFit/>
          </a:bodyPr>
          <a:lstStyle/>
          <a:p>
            <a:pPr marL="571500" indent="-571500" algn="ctr">
              <a:lnSpc>
                <a:spcPts val="5040"/>
              </a:lnSpc>
              <a:buFont typeface="Arial" panose="020B0604020202020204" pitchFamily="34" charset="0"/>
              <a:buChar char="•"/>
            </a:pPr>
            <a:r>
              <a:rPr lang="en-US" sz="3600" dirty="0">
                <a:solidFill>
                  <a:srgbClr val="545454"/>
                </a:solidFill>
                <a:latin typeface="TT Norms"/>
              </a:rPr>
              <a:t>Kaggle is a popular online platform for data science machine learning .</a:t>
            </a:r>
          </a:p>
          <a:p>
            <a:pPr marL="571500" indent="-571500" algn="ctr">
              <a:lnSpc>
                <a:spcPts val="5040"/>
              </a:lnSpc>
              <a:buFont typeface="Arial" panose="020B0604020202020204" pitchFamily="34" charset="0"/>
              <a:buChar char="•"/>
            </a:pPr>
            <a:endParaRPr lang="en-US" sz="3600" dirty="0">
              <a:solidFill>
                <a:srgbClr val="545454"/>
              </a:solidFill>
              <a:latin typeface="TT Norms"/>
            </a:endParaRPr>
          </a:p>
          <a:p>
            <a:pPr marL="571500" indent="-571500" algn="ctr">
              <a:lnSpc>
                <a:spcPts val="5040"/>
              </a:lnSpc>
              <a:buFont typeface="Arial" panose="020B0604020202020204" pitchFamily="34" charset="0"/>
              <a:buChar char="•"/>
            </a:pPr>
            <a:r>
              <a:rPr lang="en-US" sz="3600" dirty="0">
                <a:solidFill>
                  <a:srgbClr val="545454"/>
                </a:solidFill>
                <a:latin typeface="TT Norms"/>
              </a:rPr>
              <a:t>It hosts competition , dataset , and tutorial where data scientists  , researcher , and practitioner can </a:t>
            </a:r>
            <a:r>
              <a:rPr lang="en-US" sz="3600" dirty="0" err="1">
                <a:solidFill>
                  <a:srgbClr val="545454"/>
                </a:solidFill>
                <a:latin typeface="TT Norms"/>
              </a:rPr>
              <a:t>callobrate</a:t>
            </a:r>
            <a:r>
              <a:rPr lang="en-US" sz="3600" dirty="0">
                <a:solidFill>
                  <a:srgbClr val="545454"/>
                </a:solidFill>
                <a:latin typeface="TT Norms"/>
              </a:rPr>
              <a:t> , explore , and showcase their skills solving real-world  problems using data-driven approaches .</a:t>
            </a:r>
          </a:p>
          <a:p>
            <a:pPr marL="571500" indent="-571500" algn="ctr">
              <a:lnSpc>
                <a:spcPts val="5040"/>
              </a:lnSpc>
              <a:buFont typeface="Arial" panose="020B0604020202020204" pitchFamily="34" charset="0"/>
              <a:buChar char="•"/>
            </a:pPr>
            <a:r>
              <a:rPr lang="en-US" sz="3600" dirty="0" err="1">
                <a:solidFill>
                  <a:srgbClr val="545454"/>
                </a:solidFill>
                <a:latin typeface="TT Norms"/>
                <a:hlinkClick r:id="rId13"/>
              </a:rPr>
              <a:t>KaggleDatasets</a:t>
            </a:r>
            <a:endParaRPr lang="en-US" sz="3600" dirty="0">
              <a:solidFill>
                <a:srgbClr val="545454"/>
              </a:solidFill>
              <a:latin typeface="TT Norms"/>
            </a:endParaRPr>
          </a:p>
        </p:txBody>
      </p:sp>
      <p:pic>
        <p:nvPicPr>
          <p:cNvPr id="12" name="Picture 11">
            <a:extLst>
              <a:ext uri="{FF2B5EF4-FFF2-40B4-BE49-F238E27FC236}">
                <a16:creationId xmlns:a16="http://schemas.microsoft.com/office/drawing/2014/main" id="{0A2E4730-A637-3AED-2757-5A4712FC800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626092" y="7115770"/>
            <a:ext cx="3035815" cy="1395038"/>
          </a:xfrm>
          <a:prstGeom prst="rect">
            <a:avLst/>
          </a:prstGeom>
        </p:spPr>
      </p:pic>
      <p:pic>
        <p:nvPicPr>
          <p:cNvPr id="13" name="Picture 12">
            <a:extLst>
              <a:ext uri="{FF2B5EF4-FFF2-40B4-BE49-F238E27FC236}">
                <a16:creationId xmlns:a16="http://schemas.microsoft.com/office/drawing/2014/main" id="{D0D07007-5FC6-6D24-0420-FF1CAA9FF04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464789" y="7872935"/>
            <a:ext cx="3475293" cy="1737647"/>
          </a:xfrm>
          <a:prstGeom prst="rect">
            <a:avLst/>
          </a:prstGeom>
        </p:spPr>
      </p:pic>
      <p:pic>
        <p:nvPicPr>
          <p:cNvPr id="14" name="Picture 13">
            <a:extLst>
              <a:ext uri="{FF2B5EF4-FFF2-40B4-BE49-F238E27FC236}">
                <a16:creationId xmlns:a16="http://schemas.microsoft.com/office/drawing/2014/main" id="{303863BA-FE61-8CB0-19F6-2C7A74231D0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321438" y="7510968"/>
            <a:ext cx="3475293" cy="1737647"/>
          </a:xfrm>
          <a:prstGeom prst="rect">
            <a:avLst/>
          </a:prstGeom>
        </p:spPr>
      </p:pic>
      <p:pic>
        <p:nvPicPr>
          <p:cNvPr id="15" name="Picture 14">
            <a:extLst>
              <a:ext uri="{FF2B5EF4-FFF2-40B4-BE49-F238E27FC236}">
                <a16:creationId xmlns:a16="http://schemas.microsoft.com/office/drawing/2014/main" id="{D65E0C3B-0D49-0B9E-0628-5DF12A748CD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396113" y="7028712"/>
            <a:ext cx="3475293" cy="1737647"/>
          </a:xfrm>
          <a:prstGeom prst="rect">
            <a:avLst/>
          </a:prstGeom>
        </p:spPr>
      </p:pic>
    </p:spTree>
    <p:extLst>
      <p:ext uri="{BB962C8B-B14F-4D97-AF65-F5344CB8AC3E}">
        <p14:creationId xmlns:p14="http://schemas.microsoft.com/office/powerpoint/2010/main" val="161919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B9F26"/>
        </a:solidFill>
        <a:effectLst/>
      </p:bgPr>
    </p:bg>
    <p:spTree>
      <p:nvGrpSpPr>
        <p:cNvPr id="1" name=""/>
        <p:cNvGrpSpPr/>
        <p:nvPr/>
      </p:nvGrpSpPr>
      <p:grpSpPr>
        <a:xfrm>
          <a:off x="0" y="0"/>
          <a:ext cx="0" cy="0"/>
          <a:chOff x="0" y="0"/>
          <a:chExt cx="0" cy="0"/>
        </a:xfrm>
      </p:grpSpPr>
      <p:sp>
        <p:nvSpPr>
          <p:cNvPr id="6" name="Freeform 6"/>
          <p:cNvSpPr/>
          <p:nvPr/>
        </p:nvSpPr>
        <p:spPr>
          <a:xfrm>
            <a:off x="6231367" y="8712455"/>
            <a:ext cx="4705327" cy="162548"/>
          </a:xfrm>
          <a:custGeom>
            <a:avLst/>
            <a:gdLst/>
            <a:ahLst/>
            <a:cxnLst/>
            <a:rect l="l" t="t" r="r" b="b"/>
            <a:pathLst>
              <a:path w="4705327" h="162548">
                <a:moveTo>
                  <a:pt x="0" y="0"/>
                </a:moveTo>
                <a:lnTo>
                  <a:pt x="4705326" y="0"/>
                </a:lnTo>
                <a:lnTo>
                  <a:pt x="4705326" y="162547"/>
                </a:lnTo>
                <a:lnTo>
                  <a:pt x="0" y="162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2">
            <a:extLst>
              <a:ext uri="{FF2B5EF4-FFF2-40B4-BE49-F238E27FC236}">
                <a16:creationId xmlns:a16="http://schemas.microsoft.com/office/drawing/2014/main" id="{23B69C28-C2CA-87B6-645E-5EE769CEC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8288000" cy="10401299"/>
          </a:xfrm>
          <a:prstGeom prst="rect">
            <a:avLst/>
          </a:prstGeom>
        </p:spPr>
      </p:pic>
    </p:spTree>
    <p:extLst>
      <p:ext uri="{BB962C8B-B14F-4D97-AF65-F5344CB8AC3E}">
        <p14:creationId xmlns:p14="http://schemas.microsoft.com/office/powerpoint/2010/main" val="1083148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TotalTime>
  <Words>1296</Words>
  <Application>Microsoft Office PowerPoint</Application>
  <PresentationFormat>Custom</PresentationFormat>
  <Paragraphs>157</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Bogart Bold</vt:lpstr>
      <vt:lpstr>Arial</vt:lpstr>
      <vt:lpstr>TT Norms</vt:lpstr>
      <vt:lpstr>Wingdings</vt:lpstr>
      <vt:lpstr>Söhne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dc:title>
  <cp:lastModifiedBy>Malak Alkazem</cp:lastModifiedBy>
  <cp:revision>5</cp:revision>
  <dcterms:created xsi:type="dcterms:W3CDTF">2006-08-16T00:00:00Z</dcterms:created>
  <dcterms:modified xsi:type="dcterms:W3CDTF">2024-01-31T20:52:23Z</dcterms:modified>
  <dc:identifier>DAF5DUwcHMw</dc:identifier>
</cp:coreProperties>
</file>